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embeddedFontLst>
    <p:embeddedFont>
      <p:font typeface="Franklin Gothic" panose="020B0604020202020204" charset="0"/>
      <p:bold r:id="rId12"/>
    </p:embeddedFont>
    <p:embeddedFont>
      <p:font typeface="Gill Sans" panose="020B0604020202020204" charset="0"/>
      <p:regular r:id="rId13"/>
      <p:bold r:id="rId14"/>
    </p:embeddedFont>
    <p:embeddedFont>
      <p:font typeface="Libre Franklin" pitchFamily="2" charset="0"/>
      <p:regular r:id="rId15"/>
      <p:bold r:id="rId16"/>
      <p:italic r:id="rId17"/>
      <p:boldItalic r:id="rId18"/>
    </p:embeddedFont>
    <p:embeddedFont>
      <p:font typeface="Libre Franklin ExtraBold" pitchFamily="2" charset="0"/>
      <p:bold r:id="rId19"/>
      <p:boldItalic r:id="rId20"/>
    </p:embeddedFont>
    <p:embeddedFont>
      <p:font typeface="Libre Franklin Medium" pitchFamily="2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10245655793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10245655793_2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g10245655793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72d501403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372d501403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72d501403a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372d501403a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72d501403a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372d501403a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72d501403a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372d501403a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72d501403a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372d501403a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72d501403a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372d501403a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72d501403a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372d501403a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1045317726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1045317726c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Google Shape;354;g1045317726c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Slide">
  <p:cSld name="Title Slide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1905056" y="3107531"/>
            <a:ext cx="6637800" cy="1026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35000" tIns="0" rIns="0" bIns="0" anchor="b" anchorCtr="0">
            <a:noAutofit/>
          </a:bodyPr>
          <a:lstStyle>
            <a:lvl1pPr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Libre Franklin ExtraBold"/>
              <a:buNone/>
              <a:defRPr sz="3600" b="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Font typeface="Libre Franklin ExtraBold"/>
              <a:buNone/>
              <a:defRPr sz="3600"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Font typeface="Libre Franklin ExtraBold"/>
              <a:buNone/>
              <a:defRPr sz="3600"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Font typeface="Libre Franklin ExtraBold"/>
              <a:buNone/>
              <a:defRPr sz="3600"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Font typeface="Libre Franklin ExtraBold"/>
              <a:buNone/>
              <a:defRPr sz="3600"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Font typeface="Libre Franklin ExtraBold"/>
              <a:buNone/>
              <a:defRPr sz="3600"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Font typeface="Libre Franklin ExtraBold"/>
              <a:buNone/>
              <a:defRPr sz="3600"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Font typeface="Libre Franklin ExtraBold"/>
              <a:buNone/>
              <a:defRPr sz="3600"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Font typeface="Libre Franklin ExtraBold"/>
              <a:buNone/>
              <a:defRPr sz="3600"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pic>
        <p:nvPicPr>
          <p:cNvPr id="15" name="Google Shape;15;p2"/>
          <p:cNvPicPr preferRelativeResize="0"/>
          <p:nvPr/>
        </p:nvPicPr>
        <p:blipFill rotWithShape="1">
          <a:blip r:embed="rId3">
            <a:alphaModFix/>
          </a:blip>
          <a:srcRect t="11821" b="18801"/>
          <a:stretch/>
        </p:blipFill>
        <p:spPr>
          <a:xfrm>
            <a:off x="6195731" y="2592300"/>
            <a:ext cx="2240006" cy="40093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2013340" y="4230828"/>
            <a:ext cx="6529500" cy="735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Libre Franklin Medium"/>
              <a:buNone/>
              <a:defRPr sz="2300" i="1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1pPr>
            <a:lvl2pPr lvl="1" algn="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Libre Franklin Medium"/>
              <a:buNone/>
              <a:defRPr sz="2300">
                <a:latin typeface="Libre Franklin Medium"/>
                <a:ea typeface="Libre Franklin Medium"/>
                <a:cs typeface="Libre Franklin Medium"/>
                <a:sym typeface="Libre Franklin Medium"/>
              </a:defRPr>
            </a:lvl2pPr>
            <a:lvl3pPr lvl="2" algn="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Libre Franklin Medium"/>
              <a:buNone/>
              <a:defRPr sz="2300">
                <a:latin typeface="Libre Franklin Medium"/>
                <a:ea typeface="Libre Franklin Medium"/>
                <a:cs typeface="Libre Franklin Medium"/>
                <a:sym typeface="Libre Franklin Medium"/>
              </a:defRPr>
            </a:lvl3pPr>
            <a:lvl4pPr lvl="3" algn="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Libre Franklin Medium"/>
              <a:buNone/>
              <a:defRPr sz="2300">
                <a:latin typeface="Libre Franklin Medium"/>
                <a:ea typeface="Libre Franklin Medium"/>
                <a:cs typeface="Libre Franklin Medium"/>
                <a:sym typeface="Libre Franklin Medium"/>
              </a:defRPr>
            </a:lvl4pPr>
            <a:lvl5pPr lvl="4" algn="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Libre Franklin Medium"/>
              <a:buNone/>
              <a:defRPr sz="2300">
                <a:latin typeface="Libre Franklin Medium"/>
                <a:ea typeface="Libre Franklin Medium"/>
                <a:cs typeface="Libre Franklin Medium"/>
                <a:sym typeface="Libre Franklin Medium"/>
              </a:defRPr>
            </a:lvl5pPr>
            <a:lvl6pPr lvl="5" algn="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Libre Franklin Medium"/>
              <a:buNone/>
              <a:defRPr sz="2300">
                <a:latin typeface="Libre Franklin Medium"/>
                <a:ea typeface="Libre Franklin Medium"/>
                <a:cs typeface="Libre Franklin Medium"/>
                <a:sym typeface="Libre Franklin Medium"/>
              </a:defRPr>
            </a:lvl6pPr>
            <a:lvl7pPr lvl="6" algn="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Libre Franklin Medium"/>
              <a:buNone/>
              <a:defRPr sz="2300">
                <a:latin typeface="Libre Franklin Medium"/>
                <a:ea typeface="Libre Franklin Medium"/>
                <a:cs typeface="Libre Franklin Medium"/>
                <a:sym typeface="Libre Franklin Medium"/>
              </a:defRPr>
            </a:lvl7pPr>
            <a:lvl8pPr lvl="7" algn="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Libre Franklin Medium"/>
              <a:buNone/>
              <a:defRPr sz="2300">
                <a:latin typeface="Libre Franklin Medium"/>
                <a:ea typeface="Libre Franklin Medium"/>
                <a:cs typeface="Libre Franklin Medium"/>
                <a:sym typeface="Libre Franklin Medium"/>
              </a:defRPr>
            </a:lvl8pPr>
            <a:lvl9pPr lvl="8" algn="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Libre Franklin Medium"/>
              <a:buNone/>
              <a:defRPr sz="2300">
                <a:latin typeface="Libre Franklin Medium"/>
                <a:ea typeface="Libre Franklin Medium"/>
                <a:cs typeface="Libre Franklin Medium"/>
                <a:sym typeface="Libre Franklin Medium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6263805" y="3216384"/>
            <a:ext cx="2194500" cy="27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" name="Google Shape;18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5608" y="4184613"/>
            <a:ext cx="735584" cy="7355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38">
          <p15:clr>
            <a:srgbClr val="FBAE40"/>
          </p15:clr>
        </p15:guide>
        <p15:guide id="2" orient="horz" pos="284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2 1">
  <p:cSld name="Title and Content_1_1_1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>
            <a:off x="0" y="0"/>
            <a:ext cx="34194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title"/>
          </p:nvPr>
        </p:nvSpPr>
        <p:spPr>
          <a:xfrm>
            <a:off x="393000" y="263231"/>
            <a:ext cx="2650800" cy="1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Franklin Gothic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subTitle" idx="1"/>
          </p:nvPr>
        </p:nvSpPr>
        <p:spPr>
          <a:xfrm>
            <a:off x="393000" y="2068950"/>
            <a:ext cx="2650800" cy="264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2"/>
          </p:nvPr>
        </p:nvSpPr>
        <p:spPr>
          <a:xfrm>
            <a:off x="3746850" y="684356"/>
            <a:ext cx="5082300" cy="3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/>
          <p:nvPr/>
        </p:nvSpPr>
        <p:spPr>
          <a:xfrm>
            <a:off x="393005" y="1929884"/>
            <a:ext cx="2194500" cy="27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1" name="Google Shape;71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1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695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ater Title &amp; Body w/ Logos">
  <p:cSld name="TITLE_AND_BODY_1_1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2"/>
          <p:cNvSpPr txBox="1">
            <a:spLocks noGrp="1"/>
          </p:cNvSpPr>
          <p:nvPr>
            <p:ph type="body" idx="1"/>
          </p:nvPr>
        </p:nvSpPr>
        <p:spPr>
          <a:xfrm>
            <a:off x="3467925" y="918912"/>
            <a:ext cx="5276100" cy="38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3467925" y="290681"/>
            <a:ext cx="5276100" cy="452700"/>
          </a:xfrm>
          <a:prstGeom prst="rect">
            <a:avLst/>
          </a:prstGeom>
        </p:spPr>
        <p:txBody>
          <a:bodyPr spcFirstLastPara="1" wrap="square" lIns="0" tIns="68575" rIns="68575" bIns="6857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pic>
        <p:nvPicPr>
          <p:cNvPr id="76" name="Google Shape;76;p12"/>
          <p:cNvPicPr preferRelativeResize="0"/>
          <p:nvPr/>
        </p:nvPicPr>
        <p:blipFill rotWithShape="1">
          <a:blip r:embed="rId2">
            <a:alphaModFix/>
          </a:blip>
          <a:srcRect l="17063" r="49186"/>
          <a:stretch/>
        </p:blipFill>
        <p:spPr>
          <a:xfrm>
            <a:off x="0" y="0"/>
            <a:ext cx="3086098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2"/>
          <p:cNvPicPr preferRelativeResize="0"/>
          <p:nvPr/>
        </p:nvPicPr>
        <p:blipFill rotWithShape="1">
          <a:blip r:embed="rId3">
            <a:alphaModFix/>
          </a:blip>
          <a:srcRect t="11821" b="18801"/>
          <a:stretch/>
        </p:blipFill>
        <p:spPr>
          <a:xfrm>
            <a:off x="1003199" y="4460687"/>
            <a:ext cx="1876400" cy="33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3524" y="4354275"/>
            <a:ext cx="548642" cy="548642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ater Title &amp; Body - NOAA Centered">
  <p:cSld name="TITLE_AND_BODY_1_1_2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3"/>
          <p:cNvPicPr preferRelativeResize="0"/>
          <p:nvPr/>
        </p:nvPicPr>
        <p:blipFill rotWithShape="1">
          <a:blip r:embed="rId2">
            <a:alphaModFix/>
          </a:blip>
          <a:srcRect l="17063" r="49186"/>
          <a:stretch/>
        </p:blipFill>
        <p:spPr>
          <a:xfrm>
            <a:off x="0" y="0"/>
            <a:ext cx="308609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3"/>
          <p:cNvSpPr txBox="1">
            <a:spLocks noGrp="1"/>
          </p:cNvSpPr>
          <p:nvPr>
            <p:ph type="body" idx="1"/>
          </p:nvPr>
        </p:nvSpPr>
        <p:spPr>
          <a:xfrm>
            <a:off x="3467925" y="918912"/>
            <a:ext cx="5276100" cy="38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3467925" y="290681"/>
            <a:ext cx="5276100" cy="452700"/>
          </a:xfrm>
          <a:prstGeom prst="rect">
            <a:avLst/>
          </a:prstGeom>
        </p:spPr>
        <p:txBody>
          <a:bodyPr spcFirstLastPara="1" wrap="square" lIns="0" tIns="68575" rIns="68575" bIns="6857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4" name="Google Shape;84;p13"/>
          <p:cNvSpPr/>
          <p:nvPr/>
        </p:nvSpPr>
        <p:spPr>
          <a:xfrm>
            <a:off x="753325" y="4039275"/>
            <a:ext cx="1579500" cy="27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2"/>
          </p:nvPr>
        </p:nvSpPr>
        <p:spPr>
          <a:xfrm>
            <a:off x="712775" y="3527900"/>
            <a:ext cx="1620000" cy="33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</a:defRPr>
            </a:lvl1pPr>
            <a:lvl2pPr lvl="1" algn="ctr">
              <a:spcBef>
                <a:spcPts val="400"/>
              </a:spcBef>
              <a:spcAft>
                <a:spcPts val="0"/>
              </a:spcAft>
              <a:buSzPts val="1500"/>
              <a:buNone/>
              <a:defRPr b="1"/>
            </a:lvl2pPr>
            <a:lvl3pPr lvl="2" algn="ctr">
              <a:spcBef>
                <a:spcPts val="400"/>
              </a:spcBef>
              <a:spcAft>
                <a:spcPts val="0"/>
              </a:spcAft>
              <a:buSzPts val="1400"/>
              <a:buNone/>
              <a:defRPr b="1"/>
            </a:lvl3pPr>
            <a:lvl4pPr lvl="3" algn="ctr">
              <a:spcBef>
                <a:spcPts val="400"/>
              </a:spcBef>
              <a:spcAft>
                <a:spcPts val="0"/>
              </a:spcAft>
              <a:buSzPts val="1200"/>
              <a:buNone/>
              <a:defRPr b="1"/>
            </a:lvl4pPr>
            <a:lvl5pPr lvl="4" algn="ctr">
              <a:spcBef>
                <a:spcPts val="400"/>
              </a:spcBef>
              <a:spcAft>
                <a:spcPts val="0"/>
              </a:spcAft>
              <a:buSzPts val="1200"/>
              <a:buNone/>
              <a:defRPr b="1"/>
            </a:lvl5pPr>
            <a:lvl6pPr lvl="5" algn="ctr">
              <a:spcBef>
                <a:spcPts val="400"/>
              </a:spcBef>
              <a:spcAft>
                <a:spcPts val="0"/>
              </a:spcAft>
              <a:buSzPts val="1200"/>
              <a:buNone/>
              <a:defRPr b="1"/>
            </a:lvl6pPr>
            <a:lvl7pPr lvl="6" algn="ctr">
              <a:spcBef>
                <a:spcPts val="400"/>
              </a:spcBef>
              <a:spcAft>
                <a:spcPts val="0"/>
              </a:spcAft>
              <a:buSzPts val="1200"/>
              <a:buNone/>
              <a:defRPr b="1"/>
            </a:lvl7pPr>
            <a:lvl8pPr lvl="7" algn="ctr">
              <a:spcBef>
                <a:spcPts val="400"/>
              </a:spcBef>
              <a:spcAft>
                <a:spcPts val="0"/>
              </a:spcAft>
              <a:buSzPts val="1200"/>
              <a:buNone/>
              <a:defRPr b="1"/>
            </a:lvl8pPr>
            <a:lvl9pPr lvl="8" algn="ctr">
              <a:spcBef>
                <a:spcPts val="400"/>
              </a:spcBef>
              <a:spcAft>
                <a:spcPts val="0"/>
              </a:spcAft>
              <a:buSzPts val="1200"/>
              <a:buNone/>
              <a:defRPr b="1"/>
            </a:lvl9pPr>
          </a:lstStyle>
          <a:p>
            <a:endParaRPr/>
          </a:p>
        </p:txBody>
      </p:sp>
      <p:pic>
        <p:nvPicPr>
          <p:cNvPr id="86" name="Google Shape;86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75261" y="4241038"/>
            <a:ext cx="735584" cy="735584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3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now Title &amp; Body">
  <p:cSld name="TITLE_AND_BODY_1_1_1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>
            <a:spLocks noGrp="1"/>
          </p:cNvSpPr>
          <p:nvPr>
            <p:ph type="body" idx="1"/>
          </p:nvPr>
        </p:nvSpPr>
        <p:spPr>
          <a:xfrm>
            <a:off x="3467925" y="918912"/>
            <a:ext cx="5276100" cy="38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3467925" y="290681"/>
            <a:ext cx="5276100" cy="452700"/>
          </a:xfrm>
          <a:prstGeom prst="rect">
            <a:avLst/>
          </a:prstGeom>
        </p:spPr>
        <p:txBody>
          <a:bodyPr spcFirstLastPara="1" wrap="square" lIns="0" tIns="68575" rIns="68575" bIns="6857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pic>
        <p:nvPicPr>
          <p:cNvPr id="91" name="Google Shape;91;p14"/>
          <p:cNvPicPr preferRelativeResize="0"/>
          <p:nvPr/>
        </p:nvPicPr>
        <p:blipFill rotWithShape="1">
          <a:blip r:embed="rId2">
            <a:alphaModFix/>
          </a:blip>
          <a:srcRect l="35185" r="18148"/>
          <a:stretch/>
        </p:blipFill>
        <p:spPr>
          <a:xfrm>
            <a:off x="0" y="0"/>
            <a:ext cx="3086100" cy="5143503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4"/>
          <p:cNvSpPr txBox="1"/>
          <p:nvPr/>
        </p:nvSpPr>
        <p:spPr>
          <a:xfrm>
            <a:off x="150" y="4407525"/>
            <a:ext cx="3086100" cy="735900"/>
          </a:xfrm>
          <a:prstGeom prst="rect">
            <a:avLst/>
          </a:prstGeom>
          <a:solidFill>
            <a:srgbClr val="FFFFFF">
              <a:alpha val="573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1">
                <a:latin typeface="Libre Franklin"/>
                <a:ea typeface="Libre Franklin"/>
                <a:cs typeface="Libre Franklin"/>
                <a:sym typeface="Libre Franklin"/>
              </a:rPr>
              <a:t>Colorado SPLASH Soil Moisture Survey, October 2021</a:t>
            </a:r>
            <a:endParaRPr sz="800" b="1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93" name="Google Shape;9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650" y="4286875"/>
            <a:ext cx="1713076" cy="8565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4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Body - Left Image w/ Caption 1">
  <p:cSld name="TITLE_AND_BODY_1_2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>
            <a:spLocks noGrp="1"/>
          </p:cNvSpPr>
          <p:nvPr>
            <p:ph type="pic" idx="2"/>
          </p:nvPr>
        </p:nvSpPr>
        <p:spPr>
          <a:xfrm>
            <a:off x="0" y="0"/>
            <a:ext cx="30861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15"/>
          <p:cNvSpPr txBox="1">
            <a:spLocks noGrp="1"/>
          </p:cNvSpPr>
          <p:nvPr>
            <p:ph type="body" idx="1"/>
          </p:nvPr>
        </p:nvSpPr>
        <p:spPr>
          <a:xfrm>
            <a:off x="3467925" y="918912"/>
            <a:ext cx="5276100" cy="38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3467925" y="290681"/>
            <a:ext cx="5276100" cy="452700"/>
          </a:xfrm>
          <a:prstGeom prst="rect">
            <a:avLst/>
          </a:prstGeom>
        </p:spPr>
        <p:txBody>
          <a:bodyPr spcFirstLastPara="1" wrap="square" lIns="0" tIns="68575" rIns="68575" bIns="6857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subTitle" idx="3"/>
          </p:nvPr>
        </p:nvSpPr>
        <p:spPr>
          <a:xfrm>
            <a:off x="0" y="4819500"/>
            <a:ext cx="3086100" cy="3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15"/>
          <p:cNvSpPr/>
          <p:nvPr/>
        </p:nvSpPr>
        <p:spPr>
          <a:xfrm>
            <a:off x="3474755" y="817334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1" name="Google Shape;101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200438" y="4804082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5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Body - Right Image w/ Caption">
  <p:cSld name="TITLE_AND_BODY_1_3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>
            <a:spLocks noGrp="1"/>
          </p:cNvSpPr>
          <p:nvPr>
            <p:ph type="sldNum" idx="12"/>
          </p:nvPr>
        </p:nvSpPr>
        <p:spPr>
          <a:xfrm>
            <a:off x="8743950" y="4819500"/>
            <a:ext cx="3138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0" marR="0" lvl="1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0" marR="0" lvl="2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0" marR="0" lvl="3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0" marR="0" lvl="4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0" marR="0" lvl="5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0" marR="0" lvl="6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0" marR="0" lvl="7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0" marR="0" lvl="8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" name="Google Shape;105;p16"/>
          <p:cNvSpPr>
            <a:spLocks noGrp="1"/>
          </p:cNvSpPr>
          <p:nvPr>
            <p:ph type="pic" idx="2"/>
          </p:nvPr>
        </p:nvSpPr>
        <p:spPr>
          <a:xfrm>
            <a:off x="6057900" y="0"/>
            <a:ext cx="30861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06" name="Google Shape;106;p16"/>
          <p:cNvSpPr txBox="1">
            <a:spLocks noGrp="1"/>
          </p:cNvSpPr>
          <p:nvPr>
            <p:ph type="subTitle" idx="1"/>
          </p:nvPr>
        </p:nvSpPr>
        <p:spPr>
          <a:xfrm>
            <a:off x="6057900" y="4776600"/>
            <a:ext cx="3086100" cy="3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body" idx="3"/>
          </p:nvPr>
        </p:nvSpPr>
        <p:spPr>
          <a:xfrm>
            <a:off x="320399" y="857988"/>
            <a:ext cx="5514900" cy="33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16"/>
          <p:cNvSpPr txBox="1">
            <a:spLocks noGrp="1"/>
          </p:cNvSpPr>
          <p:nvPr>
            <p:ph type="title"/>
          </p:nvPr>
        </p:nvSpPr>
        <p:spPr>
          <a:xfrm>
            <a:off x="318652" y="263225"/>
            <a:ext cx="5518500" cy="4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Franklin Gothic"/>
              <a:buNone/>
              <a:defRPr>
                <a:solidFill>
                  <a:schemeClr val="dk2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6"/>
          <p:cNvSpPr/>
          <p:nvPr/>
        </p:nvSpPr>
        <p:spPr>
          <a:xfrm>
            <a:off x="321355" y="771672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0" name="Google Shape;110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3">
  <p:cSld name="CUSTOM_1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/>
          <p:nvPr/>
        </p:nvSpPr>
        <p:spPr>
          <a:xfrm>
            <a:off x="0" y="4134603"/>
            <a:ext cx="9144000" cy="1008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13" name="Google Shape;113;p17"/>
          <p:cNvSpPr txBox="1">
            <a:spLocks noGrp="1"/>
          </p:cNvSpPr>
          <p:nvPr>
            <p:ph type="title"/>
          </p:nvPr>
        </p:nvSpPr>
        <p:spPr>
          <a:xfrm>
            <a:off x="508275" y="4414388"/>
            <a:ext cx="80739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subTitle" idx="1"/>
          </p:nvPr>
        </p:nvSpPr>
        <p:spPr>
          <a:xfrm>
            <a:off x="508275" y="616444"/>
            <a:ext cx="8073900" cy="1936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>
                <a:solidFill>
                  <a:schemeClr val="dk2"/>
                </a:solidFill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b="1">
                <a:solidFill>
                  <a:schemeClr val="dk2"/>
                </a:solidFill>
              </a:defRPr>
            </a:lvl2pPr>
            <a:lvl3pPr lvl="2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b="1">
                <a:solidFill>
                  <a:schemeClr val="dk2"/>
                </a:solidFill>
              </a:defRPr>
            </a:lvl3pPr>
            <a:lvl4pPr lvl="3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b="1">
                <a:solidFill>
                  <a:schemeClr val="dk2"/>
                </a:solidFill>
              </a:defRPr>
            </a:lvl4pPr>
            <a:lvl5pPr lvl="4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b="1">
                <a:solidFill>
                  <a:schemeClr val="dk2"/>
                </a:solidFill>
              </a:defRPr>
            </a:lvl5pPr>
            <a:lvl6pPr lvl="5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b="1">
                <a:solidFill>
                  <a:schemeClr val="dk2"/>
                </a:solidFill>
              </a:defRPr>
            </a:lvl6pPr>
            <a:lvl7pPr lvl="6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b="1">
                <a:solidFill>
                  <a:schemeClr val="dk2"/>
                </a:solidFill>
              </a:defRPr>
            </a:lvl7pPr>
            <a:lvl8pPr lvl="7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b="1">
                <a:solidFill>
                  <a:schemeClr val="dk2"/>
                </a:solidFill>
              </a:defRPr>
            </a:lvl8pPr>
            <a:lvl9pPr lvl="8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b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17"/>
          <p:cNvSpPr txBox="1">
            <a:spLocks noGrp="1"/>
          </p:cNvSpPr>
          <p:nvPr>
            <p:ph type="subTitle" idx="2"/>
          </p:nvPr>
        </p:nvSpPr>
        <p:spPr>
          <a:xfrm>
            <a:off x="500869" y="2688600"/>
            <a:ext cx="8071800" cy="129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800"/>
              </a:spcBef>
              <a:spcAft>
                <a:spcPts val="0"/>
              </a:spcAft>
              <a:buSzPts val="1500"/>
              <a:buNone/>
              <a:defRPr sz="1500"/>
            </a:lvl1pPr>
            <a:lvl2pPr lvl="1">
              <a:spcBef>
                <a:spcPts val="400"/>
              </a:spcBef>
              <a:spcAft>
                <a:spcPts val="0"/>
              </a:spcAft>
              <a:buSzPts val="1500"/>
              <a:buNone/>
              <a:defRPr sz="1500"/>
            </a:lvl2pPr>
            <a:lvl3pPr lvl="2"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400"/>
              </a:spcBef>
              <a:spcAft>
                <a:spcPts val="0"/>
              </a:spcAft>
              <a:buSzPts val="1500"/>
              <a:buNone/>
              <a:defRPr sz="1500"/>
            </a:lvl4pPr>
            <a:lvl5pPr lvl="4">
              <a:spcBef>
                <a:spcPts val="400"/>
              </a:spcBef>
              <a:spcAft>
                <a:spcPts val="0"/>
              </a:spcAft>
              <a:buSzPts val="1500"/>
              <a:buNone/>
              <a:defRPr sz="1500"/>
            </a:lvl5pPr>
            <a:lvl6pPr lvl="5">
              <a:spcBef>
                <a:spcPts val="400"/>
              </a:spcBef>
              <a:spcAft>
                <a:spcPts val="0"/>
              </a:spcAft>
              <a:buSzPts val="1500"/>
              <a:buNone/>
              <a:defRPr sz="1500"/>
            </a:lvl6pPr>
            <a:lvl7pPr lvl="6">
              <a:spcBef>
                <a:spcPts val="400"/>
              </a:spcBef>
              <a:spcAft>
                <a:spcPts val="0"/>
              </a:spcAft>
              <a:buSzPts val="1500"/>
              <a:buNone/>
              <a:defRPr sz="1500"/>
            </a:lvl7pPr>
            <a:lvl8pPr lvl="7">
              <a:spcBef>
                <a:spcPts val="400"/>
              </a:spcBef>
              <a:spcAft>
                <a:spcPts val="0"/>
              </a:spcAft>
              <a:buSzPts val="1500"/>
              <a:buNone/>
              <a:defRPr sz="1500"/>
            </a:lvl8pPr>
            <a:lvl9pPr lvl="8">
              <a:spcBef>
                <a:spcPts val="40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116" name="Google Shape;116;p17"/>
          <p:cNvSpPr/>
          <p:nvPr/>
        </p:nvSpPr>
        <p:spPr>
          <a:xfrm>
            <a:off x="500864" y="271067"/>
            <a:ext cx="685800" cy="68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7" name="Google Shape;117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763688" y="65457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7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1pPr>
            <a:lvl2pPr marL="0" lvl="1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2pPr>
            <a:lvl3pPr marL="0" lvl="2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3pPr>
            <a:lvl4pPr marL="0" lvl="3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4pPr>
            <a:lvl5pPr marL="0" lvl="4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5pPr>
            <a:lvl6pPr marL="0" lvl="5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6pPr>
            <a:lvl7pPr marL="0" lvl="6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7pPr>
            <a:lvl8pPr marL="0" lvl="7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8pPr>
            <a:lvl9pPr marL="0" lvl="8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4">
  <p:cSld name="CUSTOM_2">
    <p:bg>
      <p:bgPr>
        <a:solidFill>
          <a:srgbClr val="C4D9F4">
            <a:alpha val="52810"/>
          </a:srgbClr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/>
          <p:nvPr/>
        </p:nvSpPr>
        <p:spPr>
          <a:xfrm>
            <a:off x="-6000" y="4703625"/>
            <a:ext cx="9156000" cy="4572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18"/>
          <p:cNvSpPr txBox="1">
            <a:spLocks noGrp="1"/>
          </p:cNvSpPr>
          <p:nvPr>
            <p:ph type="title"/>
          </p:nvPr>
        </p:nvSpPr>
        <p:spPr>
          <a:xfrm>
            <a:off x="407859" y="537150"/>
            <a:ext cx="8328300" cy="521700"/>
          </a:xfrm>
          <a:prstGeom prst="rect">
            <a:avLst/>
          </a:prstGeom>
        </p:spPr>
        <p:txBody>
          <a:bodyPr spcFirstLastPara="1" wrap="square" lIns="0" tIns="68575" rIns="68575" bIns="6857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400"/>
              <a:buNone/>
              <a:defRPr>
                <a:solidFill>
                  <a:srgbClr val="07376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None/>
              <a:defRPr>
                <a:solidFill>
                  <a:srgbClr val="07376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None/>
              <a:defRPr>
                <a:solidFill>
                  <a:srgbClr val="07376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None/>
              <a:defRPr>
                <a:solidFill>
                  <a:srgbClr val="07376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None/>
              <a:defRPr>
                <a:solidFill>
                  <a:srgbClr val="07376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None/>
              <a:defRPr>
                <a:solidFill>
                  <a:srgbClr val="07376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None/>
              <a:defRPr>
                <a:solidFill>
                  <a:srgbClr val="07376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None/>
              <a:defRPr>
                <a:solidFill>
                  <a:srgbClr val="07376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None/>
              <a:defRPr>
                <a:solidFill>
                  <a:srgbClr val="073763"/>
                </a:solidFill>
              </a:defRPr>
            </a:lvl9pPr>
          </a:lstStyle>
          <a:p>
            <a:endParaRPr/>
          </a:p>
        </p:txBody>
      </p:sp>
      <p:sp>
        <p:nvSpPr>
          <p:cNvPr id="122" name="Google Shape;122;p18"/>
          <p:cNvSpPr/>
          <p:nvPr/>
        </p:nvSpPr>
        <p:spPr>
          <a:xfrm>
            <a:off x="407854" y="271067"/>
            <a:ext cx="685800" cy="68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body" idx="1"/>
          </p:nvPr>
        </p:nvSpPr>
        <p:spPr>
          <a:xfrm>
            <a:off x="407991" y="1116075"/>
            <a:ext cx="8328300" cy="3144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>
              <a:spcBef>
                <a:spcPts val="800"/>
              </a:spcBef>
              <a:spcAft>
                <a:spcPts val="0"/>
              </a:spcAft>
              <a:buClr>
                <a:srgbClr val="073763"/>
              </a:buClr>
              <a:buSzPts val="2000"/>
              <a:buChar char="•"/>
              <a:defRPr>
                <a:solidFill>
                  <a:srgbClr val="073763"/>
                </a:solidFill>
              </a:defRPr>
            </a:lvl1pPr>
            <a:lvl2pPr marL="914400" lvl="1" indent="-323850"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500"/>
              <a:buChar char="•"/>
              <a:defRPr>
                <a:solidFill>
                  <a:srgbClr val="073763"/>
                </a:solidFill>
              </a:defRPr>
            </a:lvl2pPr>
            <a:lvl3pPr marL="1371600" lvl="2" indent="-317500"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400"/>
              <a:buChar char="•"/>
              <a:defRPr>
                <a:solidFill>
                  <a:srgbClr val="073763"/>
                </a:solidFill>
              </a:defRPr>
            </a:lvl3pPr>
            <a:lvl4pPr marL="1828800" lvl="3" indent="-304800"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200"/>
              <a:buChar char="•"/>
              <a:defRPr>
                <a:solidFill>
                  <a:srgbClr val="073763"/>
                </a:solidFill>
              </a:defRPr>
            </a:lvl4pPr>
            <a:lvl5pPr marL="2286000" lvl="4" indent="-304800"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200"/>
              <a:buChar char="•"/>
              <a:defRPr>
                <a:solidFill>
                  <a:srgbClr val="073763"/>
                </a:solidFill>
              </a:defRPr>
            </a:lvl5pPr>
            <a:lvl6pPr marL="2743200" lvl="5" indent="-304800"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200"/>
              <a:buChar char="•"/>
              <a:defRPr>
                <a:solidFill>
                  <a:srgbClr val="073763"/>
                </a:solidFill>
              </a:defRPr>
            </a:lvl6pPr>
            <a:lvl7pPr marL="3200400" lvl="6" indent="-304800"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200"/>
              <a:buChar char="•"/>
              <a:defRPr>
                <a:solidFill>
                  <a:srgbClr val="073763"/>
                </a:solidFill>
              </a:defRPr>
            </a:lvl7pPr>
            <a:lvl8pPr marL="3657600" lvl="7" indent="-304800"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200"/>
              <a:buChar char="•"/>
              <a:defRPr>
                <a:solidFill>
                  <a:srgbClr val="073763"/>
                </a:solidFill>
              </a:defRPr>
            </a:lvl8pPr>
            <a:lvl9pPr marL="4114800" lvl="8" indent="-304800"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1200"/>
              <a:buChar char="•"/>
              <a:defRPr>
                <a:solidFill>
                  <a:srgbClr val="073763"/>
                </a:solidFill>
              </a:defRPr>
            </a:lvl9pPr>
          </a:lstStyle>
          <a:p>
            <a:endParaRPr/>
          </a:p>
        </p:txBody>
      </p:sp>
      <p:pic>
        <p:nvPicPr>
          <p:cNvPr id="124" name="Google Shape;124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763688" y="65457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1pPr>
            <a:lvl2pPr marL="0" lvl="1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2pPr>
            <a:lvl3pPr marL="0" lvl="2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3pPr>
            <a:lvl4pPr marL="0" lvl="3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4pPr>
            <a:lvl5pPr marL="0" lvl="4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5pPr>
            <a:lvl6pPr marL="0" lvl="5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6pPr>
            <a:lvl7pPr marL="0" lvl="6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7pPr>
            <a:lvl8pPr marL="0" lvl="7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8pPr>
            <a:lvl9pPr marL="0" lvl="8" indent="0" algn="l" rt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body" idx="1"/>
          </p:nvPr>
        </p:nvSpPr>
        <p:spPr>
          <a:xfrm>
            <a:off x="324000" y="1021404"/>
            <a:ext cx="4104000" cy="35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body" idx="2"/>
          </p:nvPr>
        </p:nvSpPr>
        <p:spPr>
          <a:xfrm>
            <a:off x="4629149" y="1021405"/>
            <a:ext cx="4199700" cy="35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 txBox="1">
            <a:spLocks noGrp="1"/>
          </p:cNvSpPr>
          <p:nvPr>
            <p:ph type="title"/>
          </p:nvPr>
        </p:nvSpPr>
        <p:spPr>
          <a:xfrm>
            <a:off x="316806" y="321037"/>
            <a:ext cx="8510400" cy="4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Franklin Gothic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9"/>
          <p:cNvSpPr/>
          <p:nvPr/>
        </p:nvSpPr>
        <p:spPr>
          <a:xfrm>
            <a:off x="316805" y="834259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1" name="Google Shape;131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9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2">
  <p:cSld name="Two Content 2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/>
          <p:nvPr/>
        </p:nvSpPr>
        <p:spPr>
          <a:xfrm>
            <a:off x="0" y="2571750"/>
            <a:ext cx="4572000" cy="2571900"/>
          </a:xfrm>
          <a:prstGeom prst="rect">
            <a:avLst/>
          </a:prstGeom>
          <a:solidFill>
            <a:schemeClr val="lt1">
              <a:alpha val="94900"/>
            </a:scheme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5" name="Google Shape;135;p20"/>
          <p:cNvSpPr/>
          <p:nvPr/>
        </p:nvSpPr>
        <p:spPr>
          <a:xfrm>
            <a:off x="4572001" y="0"/>
            <a:ext cx="4572000" cy="2571900"/>
          </a:xfrm>
          <a:prstGeom prst="rect">
            <a:avLst/>
          </a:prstGeom>
          <a:solidFill>
            <a:schemeClr val="lt1">
              <a:alpha val="94900"/>
            </a:scheme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6" name="Google Shape;136;p20"/>
          <p:cNvSpPr txBox="1">
            <a:spLocks noGrp="1"/>
          </p:cNvSpPr>
          <p:nvPr>
            <p:ph type="body" idx="1"/>
          </p:nvPr>
        </p:nvSpPr>
        <p:spPr>
          <a:xfrm>
            <a:off x="4864867" y="762566"/>
            <a:ext cx="3944400" cy="13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body" idx="2"/>
          </p:nvPr>
        </p:nvSpPr>
        <p:spPr>
          <a:xfrm>
            <a:off x="333569" y="3372991"/>
            <a:ext cx="3904800" cy="13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3"/>
          </p:nvPr>
        </p:nvSpPr>
        <p:spPr>
          <a:xfrm>
            <a:off x="313800" y="2841995"/>
            <a:ext cx="3944400" cy="454800"/>
          </a:xfrm>
          <a:prstGeom prst="rect">
            <a:avLst/>
          </a:prstGeom>
        </p:spPr>
        <p:txBody>
          <a:bodyPr spcFirstLastPara="1" wrap="square" lIns="0" tIns="0" rIns="0" bIns="0" anchor="b" anchorCtr="1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>
                <a:solidFill>
                  <a:schemeClr val="dk2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"/>
          </p:nvPr>
        </p:nvSpPr>
        <p:spPr>
          <a:xfrm>
            <a:off x="4864875" y="231580"/>
            <a:ext cx="3944400" cy="454800"/>
          </a:xfrm>
          <a:prstGeom prst="rect">
            <a:avLst/>
          </a:prstGeom>
        </p:spPr>
        <p:txBody>
          <a:bodyPr spcFirstLastPara="1" wrap="square" lIns="0" tIns="0" rIns="0" bIns="0" anchor="b" anchorCtr="1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>
                <a:solidFill>
                  <a:schemeClr val="dk2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0"/>
          <p:cNvSpPr/>
          <p:nvPr/>
        </p:nvSpPr>
        <p:spPr>
          <a:xfrm>
            <a:off x="11" y="1274081"/>
            <a:ext cx="2172000" cy="75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20"/>
          <p:cNvSpPr/>
          <p:nvPr/>
        </p:nvSpPr>
        <p:spPr>
          <a:xfrm>
            <a:off x="6972067" y="3820050"/>
            <a:ext cx="2172000" cy="75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Section Divider">
  <p:cSld name="SECTION_HEADER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98656" y="831581"/>
            <a:ext cx="7886700" cy="1851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Font typeface="Libre Franklin ExtraBold"/>
              <a:buNone/>
              <a:defRPr sz="4100" b="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492656" y="3145744"/>
            <a:ext cx="7898700" cy="55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498649" y="2900925"/>
            <a:ext cx="2194500" cy="27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with Background">
  <p:cSld name="Two Content 3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1"/>
          <p:cNvSpPr/>
          <p:nvPr/>
        </p:nvSpPr>
        <p:spPr>
          <a:xfrm>
            <a:off x="451913" y="363713"/>
            <a:ext cx="8240100" cy="4416000"/>
          </a:xfrm>
          <a:prstGeom prst="rect">
            <a:avLst/>
          </a:prstGeom>
          <a:solidFill>
            <a:schemeClr val="lt1">
              <a:alpha val="89800"/>
            </a:scheme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44" name="Google Shape;144;p21"/>
          <p:cNvSpPr txBox="1">
            <a:spLocks noGrp="1"/>
          </p:cNvSpPr>
          <p:nvPr>
            <p:ph type="body" idx="1"/>
          </p:nvPr>
        </p:nvSpPr>
        <p:spPr>
          <a:xfrm>
            <a:off x="4945649" y="1840710"/>
            <a:ext cx="2466900" cy="23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45" name="Google Shape;145;p21"/>
          <p:cNvSpPr txBox="1">
            <a:spLocks noGrp="1"/>
          </p:cNvSpPr>
          <p:nvPr>
            <p:ph type="body" idx="2"/>
          </p:nvPr>
        </p:nvSpPr>
        <p:spPr>
          <a:xfrm>
            <a:off x="1256110" y="1840711"/>
            <a:ext cx="2466900" cy="23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46" name="Google Shape;146;p21"/>
          <p:cNvSpPr txBox="1">
            <a:spLocks noGrp="1"/>
          </p:cNvSpPr>
          <p:nvPr>
            <p:ph type="subTitle" idx="3"/>
          </p:nvPr>
        </p:nvSpPr>
        <p:spPr>
          <a:xfrm>
            <a:off x="1398963" y="991075"/>
            <a:ext cx="2172000" cy="531000"/>
          </a:xfrm>
          <a:prstGeom prst="rect">
            <a:avLst/>
          </a:prstGeom>
        </p:spPr>
        <p:txBody>
          <a:bodyPr spcFirstLastPara="1" wrap="square" lIns="0" tIns="0" rIns="0" bIns="0" anchor="b" anchorCtr="1">
            <a:sp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>
                <a:solidFill>
                  <a:schemeClr val="dk2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1"/>
          <p:cNvSpPr txBox="1">
            <a:spLocks noGrp="1"/>
          </p:cNvSpPr>
          <p:nvPr>
            <p:ph type="subTitle" idx="4"/>
          </p:nvPr>
        </p:nvSpPr>
        <p:spPr>
          <a:xfrm>
            <a:off x="5048613" y="991075"/>
            <a:ext cx="2172000" cy="531000"/>
          </a:xfrm>
          <a:prstGeom prst="rect">
            <a:avLst/>
          </a:prstGeom>
        </p:spPr>
        <p:txBody>
          <a:bodyPr spcFirstLastPara="1" wrap="square" lIns="0" tIns="0" rIns="0" bIns="0" anchor="b" anchorCtr="1">
            <a:sp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>
                <a:solidFill>
                  <a:schemeClr val="dk2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1"/>
          <p:cNvSpPr/>
          <p:nvPr/>
        </p:nvSpPr>
        <p:spPr>
          <a:xfrm>
            <a:off x="1387730" y="1667584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21"/>
          <p:cNvSpPr/>
          <p:nvPr/>
        </p:nvSpPr>
        <p:spPr>
          <a:xfrm>
            <a:off x="5037380" y="1667584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3">
  <p:cSld name="Two Content 3_1_1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2"/>
          <p:cNvSpPr txBox="1">
            <a:spLocks noGrp="1"/>
          </p:cNvSpPr>
          <p:nvPr>
            <p:ph type="body" idx="1"/>
          </p:nvPr>
        </p:nvSpPr>
        <p:spPr>
          <a:xfrm>
            <a:off x="5117099" y="1590285"/>
            <a:ext cx="2466900" cy="23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52" name="Google Shape;152;p22"/>
          <p:cNvSpPr txBox="1">
            <a:spLocks noGrp="1"/>
          </p:cNvSpPr>
          <p:nvPr>
            <p:ph type="body" idx="2"/>
          </p:nvPr>
        </p:nvSpPr>
        <p:spPr>
          <a:xfrm>
            <a:off x="1084660" y="1590286"/>
            <a:ext cx="2466900" cy="23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53" name="Google Shape;153;p22"/>
          <p:cNvSpPr txBox="1">
            <a:spLocks noGrp="1"/>
          </p:cNvSpPr>
          <p:nvPr>
            <p:ph type="subTitle" idx="3"/>
          </p:nvPr>
        </p:nvSpPr>
        <p:spPr>
          <a:xfrm>
            <a:off x="1227513" y="740650"/>
            <a:ext cx="2172000" cy="531000"/>
          </a:xfrm>
          <a:prstGeom prst="rect">
            <a:avLst/>
          </a:prstGeom>
        </p:spPr>
        <p:txBody>
          <a:bodyPr spcFirstLastPara="1" wrap="square" lIns="0" tIns="0" rIns="0" bIns="0" anchor="b" anchorCtr="1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>
                <a:solidFill>
                  <a:schemeClr val="dk2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2"/>
          <p:cNvSpPr txBox="1">
            <a:spLocks noGrp="1"/>
          </p:cNvSpPr>
          <p:nvPr>
            <p:ph type="subTitle" idx="4"/>
          </p:nvPr>
        </p:nvSpPr>
        <p:spPr>
          <a:xfrm>
            <a:off x="5220063" y="740650"/>
            <a:ext cx="2172000" cy="531000"/>
          </a:xfrm>
          <a:prstGeom prst="rect">
            <a:avLst/>
          </a:prstGeom>
        </p:spPr>
        <p:txBody>
          <a:bodyPr spcFirstLastPara="1" wrap="square" lIns="0" tIns="0" rIns="0" bIns="0" anchor="b" anchorCtr="1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>
                <a:solidFill>
                  <a:schemeClr val="dk2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2"/>
          <p:cNvSpPr/>
          <p:nvPr/>
        </p:nvSpPr>
        <p:spPr>
          <a:xfrm>
            <a:off x="1216274" y="1417170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22"/>
          <p:cNvSpPr/>
          <p:nvPr/>
        </p:nvSpPr>
        <p:spPr>
          <a:xfrm>
            <a:off x="5253299" y="1417170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7" name="Google Shape;157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_1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23"/>
          <p:cNvGrpSpPr/>
          <p:nvPr/>
        </p:nvGrpSpPr>
        <p:grpSpPr>
          <a:xfrm>
            <a:off x="542925" y="731728"/>
            <a:ext cx="3914269" cy="3680128"/>
            <a:chOff x="723900" y="975637"/>
            <a:chExt cx="5219025" cy="4906838"/>
          </a:xfrm>
        </p:grpSpPr>
        <p:sp>
          <p:nvSpPr>
            <p:cNvPr id="160" name="Google Shape;160;p23"/>
            <p:cNvSpPr/>
            <p:nvPr/>
          </p:nvSpPr>
          <p:spPr>
            <a:xfrm>
              <a:off x="723900" y="1476375"/>
              <a:ext cx="5209500" cy="4406100"/>
            </a:xfrm>
            <a:prstGeom prst="rect">
              <a:avLst/>
            </a:prstGeom>
            <a:solidFill>
              <a:srgbClr val="C4D9F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  <p:sp>
          <p:nvSpPr>
            <p:cNvPr id="161" name="Google Shape;161;p23"/>
            <p:cNvSpPr/>
            <p:nvPr/>
          </p:nvSpPr>
          <p:spPr>
            <a:xfrm>
              <a:off x="733425" y="975637"/>
              <a:ext cx="5209500" cy="1019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</p:grpSp>
      <p:grpSp>
        <p:nvGrpSpPr>
          <p:cNvPr id="162" name="Google Shape;162;p23"/>
          <p:cNvGrpSpPr/>
          <p:nvPr/>
        </p:nvGrpSpPr>
        <p:grpSpPr>
          <a:xfrm>
            <a:off x="4750520" y="731728"/>
            <a:ext cx="3907125" cy="3680128"/>
            <a:chOff x="6334027" y="975637"/>
            <a:chExt cx="5209500" cy="4906838"/>
          </a:xfrm>
        </p:grpSpPr>
        <p:sp>
          <p:nvSpPr>
            <p:cNvPr id="163" name="Google Shape;163;p23"/>
            <p:cNvSpPr/>
            <p:nvPr/>
          </p:nvSpPr>
          <p:spPr>
            <a:xfrm>
              <a:off x="6334027" y="1476375"/>
              <a:ext cx="5209500" cy="4406100"/>
            </a:xfrm>
            <a:prstGeom prst="rect">
              <a:avLst/>
            </a:prstGeom>
            <a:solidFill>
              <a:srgbClr val="C4D9F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  <p:sp>
          <p:nvSpPr>
            <p:cNvPr id="164" name="Google Shape;164;p23"/>
            <p:cNvSpPr/>
            <p:nvPr/>
          </p:nvSpPr>
          <p:spPr>
            <a:xfrm>
              <a:off x="6334027" y="975637"/>
              <a:ext cx="5209500" cy="1019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</p:grpSp>
      <p:sp>
        <p:nvSpPr>
          <p:cNvPr id="165" name="Google Shape;165;p23"/>
          <p:cNvSpPr txBox="1">
            <a:spLocks noGrp="1"/>
          </p:cNvSpPr>
          <p:nvPr>
            <p:ph type="body" idx="1"/>
          </p:nvPr>
        </p:nvSpPr>
        <p:spPr>
          <a:xfrm>
            <a:off x="4882243" y="1684919"/>
            <a:ext cx="3621000" cy="26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marL="1828800" lvl="3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4pPr>
            <a:lvl5pPr marL="2286000" lvl="4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5pPr>
            <a:lvl6pPr marL="2743200" lvl="5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6pPr>
            <a:lvl7pPr marL="3200400" lvl="6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7pPr>
            <a:lvl8pPr marL="3657600" lvl="7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8pPr>
            <a:lvl9pPr marL="4114800" lvl="8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body" idx="2"/>
          </p:nvPr>
        </p:nvSpPr>
        <p:spPr>
          <a:xfrm>
            <a:off x="687518" y="1684919"/>
            <a:ext cx="3618000" cy="26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marL="1828800" lvl="3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4pPr>
            <a:lvl5pPr marL="2286000" lvl="4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5pPr>
            <a:lvl6pPr marL="2743200" lvl="5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6pPr>
            <a:lvl7pPr marL="3200400" lvl="6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7pPr>
            <a:lvl8pPr marL="3657600" lvl="7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8pPr>
            <a:lvl9pPr marL="4114800" lvl="8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title"/>
          </p:nvPr>
        </p:nvSpPr>
        <p:spPr>
          <a:xfrm>
            <a:off x="314325" y="152059"/>
            <a:ext cx="7886700" cy="5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5000" tIns="0" rIns="0" bIns="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 b="1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3"/>
          </p:nvPr>
        </p:nvSpPr>
        <p:spPr>
          <a:xfrm>
            <a:off x="687500" y="857250"/>
            <a:ext cx="3618000" cy="45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3"/>
          <p:cNvSpPr txBox="1">
            <a:spLocks noGrp="1"/>
          </p:cNvSpPr>
          <p:nvPr>
            <p:ph type="subTitle" idx="4"/>
          </p:nvPr>
        </p:nvSpPr>
        <p:spPr>
          <a:xfrm>
            <a:off x="4883763" y="857250"/>
            <a:ext cx="3618000" cy="45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pic>
        <p:nvPicPr>
          <p:cNvPr id="170" name="Google Shape;170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3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_1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4"/>
          <p:cNvSpPr>
            <a:spLocks noGrp="1"/>
          </p:cNvSpPr>
          <p:nvPr>
            <p:ph type="pic" idx="2"/>
          </p:nvPr>
        </p:nvSpPr>
        <p:spPr>
          <a:xfrm>
            <a:off x="4150519" y="407999"/>
            <a:ext cx="4629000" cy="3991200"/>
          </a:xfrm>
          <a:prstGeom prst="rect">
            <a:avLst/>
          </a:prstGeom>
          <a:noFill/>
          <a:ln>
            <a:noFill/>
          </a:ln>
        </p:spPr>
      </p:sp>
      <p:sp>
        <p:nvSpPr>
          <p:cNvPr id="174" name="Google Shape;174;p24"/>
          <p:cNvSpPr txBox="1">
            <a:spLocks noGrp="1"/>
          </p:cNvSpPr>
          <p:nvPr>
            <p:ph type="subTitle" idx="1"/>
          </p:nvPr>
        </p:nvSpPr>
        <p:spPr>
          <a:xfrm>
            <a:off x="238875" y="1444650"/>
            <a:ext cx="3602400" cy="2954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>
                <a:solidFill>
                  <a:schemeClr val="dk2"/>
                </a:solidFill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b="1">
                <a:solidFill>
                  <a:schemeClr val="dk2"/>
                </a:solidFill>
              </a:defRPr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b="1">
                <a:solidFill>
                  <a:schemeClr val="dk2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b="1">
                <a:solidFill>
                  <a:schemeClr val="dk2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b="1">
                <a:solidFill>
                  <a:schemeClr val="dk2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b="1">
                <a:solidFill>
                  <a:schemeClr val="dk2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b="1">
                <a:solidFill>
                  <a:schemeClr val="dk2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b="1">
                <a:solidFill>
                  <a:schemeClr val="dk2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b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pic>
        <p:nvPicPr>
          <p:cNvPr id="175" name="Google Shape;175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4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 2">
  <p:cSld name="Picture with Caption 2_1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5"/>
          <p:cNvSpPr/>
          <p:nvPr/>
        </p:nvSpPr>
        <p:spPr>
          <a:xfrm>
            <a:off x="0" y="0"/>
            <a:ext cx="4884300" cy="5143500"/>
          </a:xfrm>
          <a:prstGeom prst="rect">
            <a:avLst/>
          </a:prstGeom>
          <a:solidFill>
            <a:schemeClr val="dk2"/>
          </a:solidFill>
          <a:ln w="12700" cap="flat" cmpd="sng">
            <a:solidFill>
              <a:srgbClr val="0A519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79" name="Google Shape;179;p25"/>
          <p:cNvSpPr>
            <a:spLocks noGrp="1"/>
          </p:cNvSpPr>
          <p:nvPr>
            <p:ph type="pic" idx="2"/>
          </p:nvPr>
        </p:nvSpPr>
        <p:spPr>
          <a:xfrm>
            <a:off x="5349479" y="571500"/>
            <a:ext cx="3312300" cy="4000500"/>
          </a:xfrm>
          <a:prstGeom prst="rect">
            <a:avLst/>
          </a:prstGeom>
          <a:noFill/>
          <a:ln>
            <a:noFill/>
          </a:ln>
        </p:spPr>
      </p:sp>
      <p:sp>
        <p:nvSpPr>
          <p:cNvPr id="180" name="Google Shape;180;p25"/>
          <p:cNvSpPr txBox="1">
            <a:spLocks noGrp="1"/>
          </p:cNvSpPr>
          <p:nvPr>
            <p:ph type="body" idx="1"/>
          </p:nvPr>
        </p:nvSpPr>
        <p:spPr>
          <a:xfrm>
            <a:off x="228600" y="1223269"/>
            <a:ext cx="4099500" cy="3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Char char="•"/>
              <a:defRPr>
                <a:solidFill>
                  <a:schemeClr val="lt1"/>
                </a:solidFill>
              </a:defRPr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solidFill>
                  <a:schemeClr val="lt1"/>
                </a:solidFill>
              </a:defRPr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1" name="Google Shape;181;p25"/>
          <p:cNvSpPr txBox="1">
            <a:spLocks noGrp="1"/>
          </p:cNvSpPr>
          <p:nvPr>
            <p:ph type="title"/>
          </p:nvPr>
        </p:nvSpPr>
        <p:spPr>
          <a:xfrm>
            <a:off x="228600" y="571498"/>
            <a:ext cx="4286100" cy="3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Franklin Gothic"/>
              <a:buNone/>
              <a:defRPr sz="2400">
                <a:solidFill>
                  <a:schemeClr val="lt1"/>
                </a:solidFill>
                <a:latin typeface="Franklin Gothic"/>
                <a:ea typeface="Franklin Gothic"/>
                <a:cs typeface="Franklin Gothic"/>
                <a:sym typeface="Franklin Gothi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5"/>
          <p:cNvSpPr/>
          <p:nvPr/>
        </p:nvSpPr>
        <p:spPr>
          <a:xfrm>
            <a:off x="228605" y="1044847"/>
            <a:ext cx="2194500" cy="27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3" name="Google Shape;183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5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">
  <p:cSld name="Thank You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6"/>
          <p:cNvSpPr txBox="1"/>
          <p:nvPr/>
        </p:nvSpPr>
        <p:spPr>
          <a:xfrm>
            <a:off x="5077609" y="4276203"/>
            <a:ext cx="28134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https://water.noaa.gov</a:t>
            </a:r>
            <a:endParaRPr sz="1100"/>
          </a:p>
        </p:txBody>
      </p:sp>
      <p:pic>
        <p:nvPicPr>
          <p:cNvPr id="187" name="Google Shape;187;p26" descr="A picture containing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9262" y="3374481"/>
            <a:ext cx="2254168" cy="419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6" descr="Icon - User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14416" y="2339759"/>
            <a:ext cx="342900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26" descr="Icon Email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14416" y="3150018"/>
            <a:ext cx="342900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6" descr="Worl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314416" y="3934223"/>
            <a:ext cx="342900" cy="3429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1" name="Google Shape;191;p26"/>
          <p:cNvCxnSpPr/>
          <p:nvPr/>
        </p:nvCxnSpPr>
        <p:spPr>
          <a:xfrm>
            <a:off x="5971516" y="2228134"/>
            <a:ext cx="1028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2" name="Google Shape;192;p26"/>
          <p:cNvSpPr txBox="1"/>
          <p:nvPr/>
        </p:nvSpPr>
        <p:spPr>
          <a:xfrm>
            <a:off x="5478091" y="1666398"/>
            <a:ext cx="2015700" cy="5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i="1" u="none" strike="noStrike" cap="none">
                <a:solidFill>
                  <a:schemeClr val="dk2"/>
                </a:solidFill>
                <a:latin typeface="Franklin Gothic"/>
                <a:ea typeface="Franklin Gothic"/>
                <a:cs typeface="Franklin Gothic"/>
                <a:sym typeface="Franklin Gothic"/>
              </a:rPr>
              <a:t>Thank You!</a:t>
            </a:r>
            <a:endParaRPr sz="1100" b="1"/>
          </a:p>
        </p:txBody>
      </p:sp>
      <p:pic>
        <p:nvPicPr>
          <p:cNvPr id="193" name="Google Shape;193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7125" y="4415700"/>
            <a:ext cx="4536674" cy="4248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6"/>
          <p:cNvSpPr txBox="1">
            <a:spLocks noGrp="1"/>
          </p:cNvSpPr>
          <p:nvPr>
            <p:ph type="subTitle" idx="1"/>
          </p:nvPr>
        </p:nvSpPr>
        <p:spPr>
          <a:xfrm>
            <a:off x="4973663" y="3493322"/>
            <a:ext cx="30213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spcBef>
                <a:spcPts val="80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ctr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95" name="Google Shape;195;p26"/>
          <p:cNvSpPr txBox="1">
            <a:spLocks noGrp="1"/>
          </p:cNvSpPr>
          <p:nvPr>
            <p:ph type="subTitle" idx="2"/>
          </p:nvPr>
        </p:nvSpPr>
        <p:spPr>
          <a:xfrm>
            <a:off x="5028094" y="2710463"/>
            <a:ext cx="2915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ctr" rtl="0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 rtl="0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 rtl="0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 rtl="0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 rtl="0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 rtl="0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 rtl="0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 rtl="0">
              <a:spcBef>
                <a:spcPts val="40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pic>
        <p:nvPicPr>
          <p:cNvPr id="196" name="Google Shape;196;p26"/>
          <p:cNvPicPr preferRelativeResize="0"/>
          <p:nvPr/>
        </p:nvPicPr>
        <p:blipFill rotWithShape="1">
          <a:blip r:embed="rId8">
            <a:alphaModFix/>
          </a:blip>
          <a:srcRect t="396" b="406"/>
          <a:stretch/>
        </p:blipFill>
        <p:spPr>
          <a:xfrm>
            <a:off x="1256835" y="2396927"/>
            <a:ext cx="799005" cy="792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keholders Priorities">
  <p:cSld name="Title and Content_1_5_1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7"/>
          <p:cNvSpPr txBox="1">
            <a:spLocks noGrp="1"/>
          </p:cNvSpPr>
          <p:nvPr>
            <p:ph type="title"/>
          </p:nvPr>
        </p:nvSpPr>
        <p:spPr>
          <a:xfrm>
            <a:off x="318656" y="187037"/>
            <a:ext cx="8510400" cy="4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Franklin Gothic"/>
              <a:buNone/>
              <a:defRPr>
                <a:solidFill>
                  <a:schemeClr val="dk2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27"/>
          <p:cNvSpPr/>
          <p:nvPr/>
        </p:nvSpPr>
        <p:spPr>
          <a:xfrm>
            <a:off x="321355" y="695472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7"/>
          <p:cNvSpPr txBox="1">
            <a:spLocks noGrp="1"/>
          </p:cNvSpPr>
          <p:nvPr>
            <p:ph type="body" idx="1"/>
          </p:nvPr>
        </p:nvSpPr>
        <p:spPr>
          <a:xfrm>
            <a:off x="1126950" y="3552875"/>
            <a:ext cx="68868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pic>
        <p:nvPicPr>
          <p:cNvPr id="201" name="Google Shape;201;p2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90720" y="849125"/>
            <a:ext cx="7962563" cy="2577699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7"/>
          <p:cNvSpPr txBox="1">
            <a:spLocks noGrp="1"/>
          </p:cNvSpPr>
          <p:nvPr>
            <p:ph type="subTitle" idx="2"/>
          </p:nvPr>
        </p:nvSpPr>
        <p:spPr>
          <a:xfrm>
            <a:off x="982475" y="3129550"/>
            <a:ext cx="7214400" cy="1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</a:defRPr>
            </a:lvl1pPr>
            <a:lvl2pPr lvl="1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</a:defRPr>
            </a:lvl2pPr>
            <a:lvl3pPr lvl="2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>
                <a:solidFill>
                  <a:schemeClr val="lt1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203" name="Google Shape;203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7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69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>
  <p:cSld name="CUSTOM_3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8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 1">
  <p:cSld name="CUSTOM_3_1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9"/>
          <p:cNvSpPr txBox="1">
            <a:spLocks noGrp="1"/>
          </p:cNvSpPr>
          <p:nvPr>
            <p:ph type="sldNum" idx="12"/>
          </p:nvPr>
        </p:nvSpPr>
        <p:spPr>
          <a:xfrm>
            <a:off x="8743950" y="4819500"/>
            <a:ext cx="313800" cy="238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>
            <a:lvl1pPr lvl="0" rtl="0">
              <a:buClr>
                <a:srgbClr val="000000"/>
              </a:buClr>
              <a:buFont typeface="Arial"/>
              <a:buNone/>
              <a:defRPr/>
            </a:lvl1pPr>
            <a:lvl2pPr lvl="1" rtl="0">
              <a:buClr>
                <a:srgbClr val="000000"/>
              </a:buClr>
              <a:buFont typeface="Arial"/>
              <a:buNone/>
              <a:defRPr/>
            </a:lvl2pPr>
            <a:lvl3pPr lvl="2" rtl="0">
              <a:buClr>
                <a:srgbClr val="000000"/>
              </a:buClr>
              <a:buFont typeface="Arial"/>
              <a:buNone/>
              <a:defRPr/>
            </a:lvl3pPr>
            <a:lvl4pPr lvl="3" rtl="0">
              <a:buClr>
                <a:srgbClr val="000000"/>
              </a:buClr>
              <a:buFont typeface="Arial"/>
              <a:buNone/>
              <a:defRPr/>
            </a:lvl4pPr>
            <a:lvl5pPr lvl="4" rtl="0">
              <a:buClr>
                <a:srgbClr val="000000"/>
              </a:buClr>
              <a:buFont typeface="Arial"/>
              <a:buNone/>
              <a:defRPr/>
            </a:lvl5pPr>
            <a:lvl6pPr lvl="5" rtl="0">
              <a:buClr>
                <a:srgbClr val="000000"/>
              </a:buClr>
              <a:buFont typeface="Arial"/>
              <a:buNone/>
              <a:defRPr/>
            </a:lvl6pPr>
            <a:lvl7pPr lvl="6" rtl="0">
              <a:buClr>
                <a:srgbClr val="000000"/>
              </a:buClr>
              <a:buFont typeface="Arial"/>
              <a:buNone/>
              <a:defRPr/>
            </a:lvl7pPr>
            <a:lvl8pPr lvl="7" rtl="0">
              <a:buClr>
                <a:srgbClr val="000000"/>
              </a:buClr>
              <a:buFont typeface="Arial"/>
              <a:buNone/>
              <a:defRPr/>
            </a:lvl8pPr>
            <a:lvl9pPr lvl="8" rtl="0">
              <a:buClr>
                <a:srgbClr val="000000"/>
              </a:buClr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09" name="Google Shape;209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9"/>
          <p:cNvSpPr txBox="1">
            <a:spLocks noGrp="1"/>
          </p:cNvSpPr>
          <p:nvPr>
            <p:ph type="title"/>
          </p:nvPr>
        </p:nvSpPr>
        <p:spPr>
          <a:xfrm>
            <a:off x="318656" y="263237"/>
            <a:ext cx="8510400" cy="4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Franklin Gothic"/>
              <a:buNone/>
              <a:defRPr>
                <a:solidFill>
                  <a:schemeClr val="dk2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9"/>
          <p:cNvSpPr/>
          <p:nvPr/>
        </p:nvSpPr>
        <p:spPr>
          <a:xfrm>
            <a:off x="321355" y="771672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29"/>
          <p:cNvSpPr txBox="1"/>
          <p:nvPr/>
        </p:nvSpPr>
        <p:spPr>
          <a:xfrm>
            <a:off x="1357050" y="1254738"/>
            <a:ext cx="2324400" cy="12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200" b="1" i="0" u="none" strike="noStrike" cap="none">
                <a:solidFill>
                  <a:srgbClr val="4B93D4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Foundation: </a:t>
            </a:r>
            <a:endParaRPr sz="1200" b="1" i="0" u="none" strike="noStrike" cap="none">
              <a:solidFill>
                <a:srgbClr val="4B93D4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200" b="1" i="0" u="none" strike="noStrike" cap="none">
                <a:solidFill>
                  <a:srgbClr val="4B93D4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2016 - 2018</a:t>
            </a:r>
            <a:endParaRPr sz="1200" b="0" i="0" u="none" strike="noStrike" cap="none">
              <a:solidFill>
                <a:srgbClr val="4B93D4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First-ever CONUS Water Modeling Capability covering 2.7 million river reaches</a:t>
            </a:r>
            <a:endParaRPr sz="1200" b="0" i="0" u="none" strike="noStrike" cap="none">
              <a:solidFill>
                <a:srgbClr val="000000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13" name="Google Shape;213;p29"/>
          <p:cNvSpPr txBox="1"/>
          <p:nvPr/>
        </p:nvSpPr>
        <p:spPr>
          <a:xfrm>
            <a:off x="3294726" y="2956700"/>
            <a:ext cx="2324400" cy="13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200" b="1">
                <a:solidFill>
                  <a:schemeClr val="accent5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Domain Expansion: </a:t>
            </a:r>
            <a:endParaRPr sz="1200" b="1">
              <a:solidFill>
                <a:schemeClr val="accent5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200" b="1">
                <a:solidFill>
                  <a:schemeClr val="accent5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2019 - 2021</a:t>
            </a:r>
            <a:endParaRPr sz="1200" b="0" i="0" u="none" strike="noStrike" cap="none">
              <a:solidFill>
                <a:schemeClr val="accent5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Expansion to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Hawaii, Puerto Rico, and Great Lakes, medium range ens</a:t>
            </a: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embles</a:t>
            </a:r>
            <a:r>
              <a:rPr lang="en-US" sz="1200" b="0" i="0" u="none" strike="noStrike" cap="none">
                <a:solidFill>
                  <a:srgbClr val="00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,</a:t>
            </a: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 and improved forecast initiation</a:t>
            </a:r>
            <a:endParaRPr sz="1200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200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14" name="Google Shape;214;p29"/>
          <p:cNvSpPr txBox="1"/>
          <p:nvPr/>
        </p:nvSpPr>
        <p:spPr>
          <a:xfrm>
            <a:off x="5367725" y="1162050"/>
            <a:ext cx="2324400" cy="14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200" b="1">
                <a:solidFill>
                  <a:schemeClr val="accent6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Enhanced Capability:</a:t>
            </a:r>
            <a:endParaRPr sz="1200" b="1">
              <a:solidFill>
                <a:schemeClr val="accent6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200" b="1">
                <a:solidFill>
                  <a:schemeClr val="accent6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2023 - 2025</a:t>
            </a:r>
            <a:endParaRPr sz="1200" b="1">
              <a:solidFill>
                <a:schemeClr val="accent6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Coastal coupling, expansion to Alaska, use of NBM forcing and other forcing enhancements, and Total Water Level improvements</a:t>
            </a:r>
            <a:endParaRPr sz="1200" b="0" i="0" u="none" strike="noStrike" cap="none">
              <a:solidFill>
                <a:srgbClr val="000000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15" name="Google Shape;215;p29"/>
          <p:cNvSpPr txBox="1"/>
          <p:nvPr/>
        </p:nvSpPr>
        <p:spPr>
          <a:xfrm>
            <a:off x="6804250" y="2956700"/>
            <a:ext cx="2324400" cy="12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1200" b="1">
                <a:solidFill>
                  <a:schemeClr val="accent3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Next Generation:</a:t>
            </a:r>
            <a:endParaRPr sz="1200" b="1">
              <a:solidFill>
                <a:schemeClr val="accent3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1200" b="1">
                <a:solidFill>
                  <a:schemeClr val="accent3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2026 and beyond</a:t>
            </a:r>
            <a:endParaRPr sz="1200" b="1">
              <a:solidFill>
                <a:schemeClr val="accent3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Use of NextGen framework with spatially varying model formulations, coastal coupling improvements including expansion to Alaska and the Great Lakes</a:t>
            </a:r>
            <a:endParaRPr sz="1200" b="1">
              <a:solidFill>
                <a:schemeClr val="accent4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grpSp>
        <p:nvGrpSpPr>
          <p:cNvPr id="216" name="Google Shape;216;p29"/>
          <p:cNvGrpSpPr/>
          <p:nvPr/>
        </p:nvGrpSpPr>
        <p:grpSpPr>
          <a:xfrm>
            <a:off x="194159" y="933577"/>
            <a:ext cx="6610090" cy="3504421"/>
            <a:chOff x="444000" y="977675"/>
            <a:chExt cx="5778050" cy="3362200"/>
          </a:xfrm>
        </p:grpSpPr>
        <p:sp>
          <p:nvSpPr>
            <p:cNvPr id="217" name="Google Shape;217;p29"/>
            <p:cNvSpPr/>
            <p:nvPr/>
          </p:nvSpPr>
          <p:spPr>
            <a:xfrm flipH="1">
              <a:off x="444389" y="983175"/>
              <a:ext cx="2546212" cy="3351905"/>
            </a:xfrm>
            <a:custGeom>
              <a:avLst/>
              <a:gdLst/>
              <a:ahLst/>
              <a:cxnLst/>
              <a:rect l="l" t="t" r="r" b="b"/>
              <a:pathLst>
                <a:path w="20889" h="20890" extrusionOk="0">
                  <a:moveTo>
                    <a:pt x="14677" y="1066"/>
                  </a:moveTo>
                  <a:cubicBezTo>
                    <a:pt x="13966" y="1777"/>
                    <a:pt x="13611" y="2708"/>
                    <a:pt x="13611" y="3640"/>
                  </a:cubicBezTo>
                  <a:cubicBezTo>
                    <a:pt x="13611" y="7279"/>
                    <a:pt x="7279" y="13611"/>
                    <a:pt x="3640" y="13611"/>
                  </a:cubicBez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ubicBezTo>
                    <a:pt x="6924" y="19113"/>
                    <a:pt x="7279" y="18182"/>
                    <a:pt x="7279" y="17250"/>
                  </a:cubicBezTo>
                  <a:lnTo>
                    <a:pt x="7279" y="17250"/>
                  </a:lnTo>
                  <a:cubicBezTo>
                    <a:pt x="7279" y="13611"/>
                    <a:pt x="13611" y="7279"/>
                    <a:pt x="17250" y="7279"/>
                  </a:cubicBezTo>
                  <a:lnTo>
                    <a:pt x="17250" y="7279"/>
                  </a:ln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lose/>
                </a:path>
              </a:pathLst>
            </a:custGeom>
            <a:solidFill>
              <a:srgbClr val="4B93D4"/>
            </a:solidFill>
            <a:ln>
              <a:noFill/>
            </a:ln>
          </p:spPr>
          <p:txBody>
            <a:bodyPr spcFirstLastPara="1" wrap="square" lIns="14300" tIns="14300" rIns="14300" bIns="14300" anchor="ctr" anchorCtr="1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18" name="Google Shape;218;p29"/>
            <p:cNvSpPr/>
            <p:nvPr/>
          </p:nvSpPr>
          <p:spPr>
            <a:xfrm rot="10800000">
              <a:off x="2119101" y="983195"/>
              <a:ext cx="2480673" cy="3351905"/>
            </a:xfrm>
            <a:custGeom>
              <a:avLst/>
              <a:gdLst/>
              <a:ahLst/>
              <a:cxnLst/>
              <a:rect l="l" t="t" r="r" b="b"/>
              <a:pathLst>
                <a:path w="20889" h="20890" extrusionOk="0">
                  <a:moveTo>
                    <a:pt x="14677" y="1066"/>
                  </a:moveTo>
                  <a:cubicBezTo>
                    <a:pt x="13966" y="1777"/>
                    <a:pt x="13611" y="2708"/>
                    <a:pt x="13611" y="3640"/>
                  </a:cubicBezTo>
                  <a:cubicBezTo>
                    <a:pt x="13611" y="7279"/>
                    <a:pt x="7279" y="13611"/>
                    <a:pt x="3640" y="13611"/>
                  </a:cubicBez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ubicBezTo>
                    <a:pt x="6924" y="19113"/>
                    <a:pt x="7279" y="18182"/>
                    <a:pt x="7279" y="17250"/>
                  </a:cubicBezTo>
                  <a:lnTo>
                    <a:pt x="7279" y="17250"/>
                  </a:lnTo>
                  <a:cubicBezTo>
                    <a:pt x="7279" y="13611"/>
                    <a:pt x="13611" y="7279"/>
                    <a:pt x="17250" y="7279"/>
                  </a:cubicBezTo>
                  <a:lnTo>
                    <a:pt x="17250" y="7279"/>
                  </a:ln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4300" tIns="14300" rIns="14300" bIns="14300" anchor="ctr" anchorCtr="1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19" name="Google Shape;219;p29"/>
            <p:cNvSpPr txBox="1"/>
            <p:nvPr/>
          </p:nvSpPr>
          <p:spPr>
            <a:xfrm flipH="1">
              <a:off x="444000" y="977775"/>
              <a:ext cx="876900" cy="118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1">
              <a:no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4B90"/>
                </a:buClr>
                <a:buSzPts val="1500"/>
                <a:buFont typeface="Arial"/>
                <a:buNone/>
              </a:pPr>
              <a:r>
                <a:rPr lang="en-US" sz="1500" b="1">
                  <a:solidFill>
                    <a:schemeClr val="lt1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v1.0</a:t>
              </a:r>
              <a:endParaRPr sz="1500" b="1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4B90"/>
                </a:buClr>
                <a:buSzPts val="1500"/>
                <a:buFont typeface="Arial"/>
                <a:buNone/>
              </a:pPr>
              <a:r>
                <a:rPr lang="en-US" sz="1500" b="1">
                  <a:solidFill>
                    <a:schemeClr val="lt1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v1.1</a:t>
              </a:r>
              <a:endParaRPr sz="1500" b="1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4B90"/>
                </a:buClr>
                <a:buSzPts val="1500"/>
                <a:buFont typeface="Arial"/>
                <a:buNone/>
              </a:pPr>
              <a:r>
                <a:rPr lang="en-US" sz="1500" b="1">
                  <a:solidFill>
                    <a:schemeClr val="lt1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v1.2</a:t>
              </a:r>
              <a:endParaRPr sz="1500" b="1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  <p:sp>
          <p:nvSpPr>
            <p:cNvPr id="220" name="Google Shape;220;p29"/>
            <p:cNvSpPr/>
            <p:nvPr/>
          </p:nvSpPr>
          <p:spPr>
            <a:xfrm flipH="1">
              <a:off x="3741226" y="983175"/>
              <a:ext cx="2480673" cy="3351905"/>
            </a:xfrm>
            <a:custGeom>
              <a:avLst/>
              <a:gdLst/>
              <a:ahLst/>
              <a:cxnLst/>
              <a:rect l="l" t="t" r="r" b="b"/>
              <a:pathLst>
                <a:path w="20889" h="20890" extrusionOk="0">
                  <a:moveTo>
                    <a:pt x="14677" y="1066"/>
                  </a:moveTo>
                  <a:cubicBezTo>
                    <a:pt x="13966" y="1777"/>
                    <a:pt x="13611" y="2708"/>
                    <a:pt x="13611" y="3640"/>
                  </a:cubicBezTo>
                  <a:cubicBezTo>
                    <a:pt x="13611" y="7279"/>
                    <a:pt x="7279" y="13611"/>
                    <a:pt x="3640" y="13611"/>
                  </a:cubicBez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ubicBezTo>
                    <a:pt x="6924" y="19113"/>
                    <a:pt x="7279" y="18182"/>
                    <a:pt x="7279" y="17250"/>
                  </a:cubicBezTo>
                  <a:lnTo>
                    <a:pt x="7279" y="17250"/>
                  </a:lnTo>
                  <a:cubicBezTo>
                    <a:pt x="7279" y="13611"/>
                    <a:pt x="13611" y="7279"/>
                    <a:pt x="17250" y="7279"/>
                  </a:cubicBezTo>
                  <a:lnTo>
                    <a:pt x="17250" y="7279"/>
                  </a:ln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4300" tIns="14300" rIns="14300" bIns="14300" anchor="ctr" anchorCtr="1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21" name="Google Shape;221;p29"/>
            <p:cNvSpPr txBox="1"/>
            <p:nvPr/>
          </p:nvSpPr>
          <p:spPr>
            <a:xfrm flipH="1">
              <a:off x="3741175" y="977675"/>
              <a:ext cx="858600" cy="118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1">
              <a:noAutofit/>
            </a:bodyPr>
            <a:lstStyle/>
            <a:p>
              <a:pPr marL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4B90"/>
                </a:buClr>
                <a:buSzPts val="1500"/>
                <a:buFont typeface="Arial"/>
                <a:buNone/>
              </a:pPr>
              <a:r>
                <a:rPr lang="en-US" sz="1500" b="1">
                  <a:solidFill>
                    <a:srgbClr val="FFFFFF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v3.0</a:t>
              </a:r>
              <a:endParaRPr sz="1500" b="1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  <a:p>
              <a:pPr marL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4B90"/>
                </a:buClr>
                <a:buSzPts val="1500"/>
                <a:buFont typeface="Arial"/>
                <a:buNone/>
              </a:pPr>
              <a:r>
                <a:rPr lang="en-US" sz="1500" b="1">
                  <a:solidFill>
                    <a:srgbClr val="FFFFFF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v3.1</a:t>
              </a:r>
              <a:endParaRPr sz="1500" b="1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  <p:sp>
          <p:nvSpPr>
            <p:cNvPr id="222" name="Google Shape;222;p29"/>
            <p:cNvSpPr/>
            <p:nvPr/>
          </p:nvSpPr>
          <p:spPr>
            <a:xfrm>
              <a:off x="5345150" y="3151275"/>
              <a:ext cx="876900" cy="1188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>
                  <a:solidFill>
                    <a:schemeClr val="lt1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v4</a:t>
              </a:r>
              <a:endParaRPr b="1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  <p:sp>
          <p:nvSpPr>
            <p:cNvPr id="223" name="Google Shape;223;p29"/>
            <p:cNvSpPr txBox="1"/>
            <p:nvPr/>
          </p:nvSpPr>
          <p:spPr>
            <a:xfrm flipH="1">
              <a:off x="2113700" y="3151275"/>
              <a:ext cx="876900" cy="118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1">
              <a:noAutofit/>
            </a:bodyPr>
            <a:lstStyle/>
            <a:p>
              <a:pPr marL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4B90"/>
                </a:buClr>
                <a:buSzPts val="1500"/>
                <a:buFont typeface="Arial"/>
                <a:buNone/>
              </a:pPr>
              <a:r>
                <a:rPr lang="en-US" sz="1500" b="1">
                  <a:solidFill>
                    <a:schemeClr val="lt1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v2.0</a:t>
              </a:r>
              <a:endParaRPr sz="1500" b="1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  <a:p>
              <a:pPr marL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4B90"/>
                </a:buClr>
                <a:buSzPts val="1500"/>
                <a:buFont typeface="Arial"/>
                <a:buNone/>
              </a:pPr>
              <a:r>
                <a:rPr lang="en-US" sz="1500" b="1">
                  <a:solidFill>
                    <a:schemeClr val="lt1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v2.1</a:t>
              </a:r>
              <a:endParaRPr sz="1500" b="1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">
  <p:cSld name="CUSTOM_4"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18650" y="984750"/>
            <a:ext cx="8464500" cy="59485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0"/>
          <p:cNvSpPr txBox="1"/>
          <p:nvPr/>
        </p:nvSpPr>
        <p:spPr>
          <a:xfrm>
            <a:off x="5944449" y="1203893"/>
            <a:ext cx="6984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2023</a:t>
            </a:r>
            <a:endParaRPr sz="1200" b="1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27" name="Google Shape;227;p30"/>
          <p:cNvSpPr txBox="1"/>
          <p:nvPr/>
        </p:nvSpPr>
        <p:spPr>
          <a:xfrm>
            <a:off x="318648" y="1711539"/>
            <a:ext cx="1535700" cy="29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latin typeface="Libre Franklin"/>
                <a:ea typeface="Libre Franklin"/>
                <a:cs typeface="Libre Franklin"/>
                <a:sym typeface="Libre Franklin"/>
              </a:rPr>
              <a:t>NWC Summer Institute</a:t>
            </a:r>
            <a:endParaRPr sz="1300" b="1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171450" lvl="0" indent="-190500" algn="l" rtl="0">
              <a:spcBef>
                <a:spcPts val="1000"/>
              </a:spcBef>
              <a:spcAft>
                <a:spcPts val="1000"/>
              </a:spcAft>
              <a:buSzPts val="1200"/>
              <a:buFont typeface="Libre Franklin"/>
              <a:buChar char="•"/>
            </a:pP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Demonstrated continental scale FIM capability using the Height Above Nearest Drainage (HAND) method.</a:t>
            </a:r>
            <a:endParaRPr sz="1200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28" name="Google Shape;228;p30"/>
          <p:cNvSpPr txBox="1"/>
          <p:nvPr/>
        </p:nvSpPr>
        <p:spPr>
          <a:xfrm>
            <a:off x="7652824" y="1203893"/>
            <a:ext cx="6984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2026</a:t>
            </a:r>
            <a:endParaRPr sz="1200" b="1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29" name="Google Shape;229;p30"/>
          <p:cNvSpPr txBox="1"/>
          <p:nvPr/>
        </p:nvSpPr>
        <p:spPr>
          <a:xfrm>
            <a:off x="2507786" y="1203893"/>
            <a:ext cx="6984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2019</a:t>
            </a:r>
            <a:endParaRPr sz="1200" b="1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30" name="Google Shape;230;p30"/>
          <p:cNvSpPr txBox="1"/>
          <p:nvPr/>
        </p:nvSpPr>
        <p:spPr>
          <a:xfrm>
            <a:off x="4226111" y="1203893"/>
            <a:ext cx="6984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2021</a:t>
            </a:r>
            <a:endParaRPr sz="1200" b="1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31" name="Google Shape;231;p30"/>
          <p:cNvSpPr txBox="1"/>
          <p:nvPr/>
        </p:nvSpPr>
        <p:spPr>
          <a:xfrm>
            <a:off x="2082498" y="1711539"/>
            <a:ext cx="1535700" cy="29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latin typeface="Libre Franklin"/>
                <a:ea typeface="Libre Franklin"/>
                <a:cs typeface="Libre Franklin"/>
                <a:sym typeface="Libre Franklin"/>
              </a:rPr>
              <a:t>First DOC/NOAA Agency Priority Goal</a:t>
            </a:r>
            <a:endParaRPr sz="1300" b="1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171450" lvl="0" indent="-190500" algn="l" rtl="0">
              <a:spcBef>
                <a:spcPts val="1000"/>
              </a:spcBef>
              <a:spcAft>
                <a:spcPts val="0"/>
              </a:spcAft>
              <a:buSzPts val="1200"/>
              <a:buFont typeface="Libre Franklin"/>
              <a:buChar char="•"/>
            </a:pP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Near real-time demonstration in Texas.</a:t>
            </a:r>
            <a:endParaRPr sz="1200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171450" lvl="0" indent="-190500" algn="l" rtl="0">
              <a:spcBef>
                <a:spcPts val="1000"/>
              </a:spcBef>
              <a:spcAft>
                <a:spcPts val="1000"/>
              </a:spcAft>
              <a:buSzPts val="1200"/>
              <a:buFont typeface="Libre Franklin"/>
              <a:buChar char="•"/>
            </a:pP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Completed two tabletop exercises with core stakeholders and emergency responders.</a:t>
            </a:r>
            <a:endParaRPr sz="1200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32" name="Google Shape;232;p30"/>
          <p:cNvSpPr txBox="1"/>
          <p:nvPr/>
        </p:nvSpPr>
        <p:spPr>
          <a:xfrm>
            <a:off x="3804150" y="1711551"/>
            <a:ext cx="1535700" cy="32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latin typeface="Libre Franklin"/>
                <a:ea typeface="Libre Franklin"/>
                <a:cs typeface="Libre Franklin"/>
                <a:sym typeface="Libre Franklin"/>
              </a:rPr>
              <a:t>Second DOC/NOAA Agency Priority Goal</a:t>
            </a:r>
            <a:endParaRPr sz="1300" b="1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171450" lvl="0" indent="-190500" algn="l" rtl="0">
              <a:spcBef>
                <a:spcPts val="1000"/>
              </a:spcBef>
              <a:spcAft>
                <a:spcPts val="0"/>
              </a:spcAft>
              <a:buSzPts val="1200"/>
              <a:buFont typeface="Libre Franklin"/>
              <a:buChar char="•"/>
            </a:pP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Near real-time demonstration in Texas and along the Atlantic Coast.</a:t>
            </a:r>
            <a:endParaRPr sz="1200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171450" lvl="0" indent="-190500" algn="l" rtl="0">
              <a:spcBef>
                <a:spcPts val="1000"/>
              </a:spcBef>
              <a:spcAft>
                <a:spcPts val="1000"/>
              </a:spcAft>
              <a:buSzPts val="1200"/>
              <a:buFont typeface="Libre Franklin"/>
              <a:buChar char="•"/>
            </a:pP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Completed two tabletop exercises across the Northeast with core stakeholders and emergency responders.</a:t>
            </a:r>
            <a:endParaRPr sz="1200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33" name="Google Shape;233;p30"/>
          <p:cNvSpPr txBox="1"/>
          <p:nvPr/>
        </p:nvSpPr>
        <p:spPr>
          <a:xfrm>
            <a:off x="5525798" y="1711539"/>
            <a:ext cx="1535700" cy="29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latin typeface="Libre Franklin"/>
                <a:ea typeface="Libre Franklin"/>
                <a:cs typeface="Libre Franklin"/>
                <a:sym typeface="Libre Franklin"/>
              </a:rPr>
              <a:t>Operational FIM for 10% of U.S. Population</a:t>
            </a:r>
            <a:endParaRPr sz="1300" b="1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171450" lvl="0" indent="-190500" algn="l" rtl="0">
              <a:spcBef>
                <a:spcPts val="1000"/>
              </a:spcBef>
              <a:spcAft>
                <a:spcPts val="0"/>
              </a:spcAft>
              <a:buSzPts val="1200"/>
              <a:buFont typeface="Libre Franklin"/>
              <a:buChar char="•"/>
            </a:pP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Begin delivery of FIM services and Impact-based Decision Support Services (IDSS).</a:t>
            </a:r>
            <a:endParaRPr sz="1200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171450" lvl="0" indent="-190500" algn="l" rtl="0">
              <a:spcBef>
                <a:spcPts val="1000"/>
              </a:spcBef>
              <a:spcAft>
                <a:spcPts val="1000"/>
              </a:spcAft>
              <a:buSzPts val="1200"/>
              <a:buFont typeface="Libre Franklin"/>
              <a:buChar char="•"/>
            </a:pP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Leverage cloud-based solution.</a:t>
            </a:r>
            <a:endParaRPr sz="1200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34" name="Google Shape;234;p30"/>
          <p:cNvSpPr txBox="1"/>
          <p:nvPr/>
        </p:nvSpPr>
        <p:spPr>
          <a:xfrm>
            <a:off x="7247448" y="1711539"/>
            <a:ext cx="1535700" cy="29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latin typeface="Libre Franklin"/>
                <a:ea typeface="Libre Franklin"/>
                <a:cs typeface="Libre Franklin"/>
                <a:sym typeface="Libre Franklin"/>
              </a:rPr>
              <a:t>Operational FIM for nearly 100% of U.S. Population</a:t>
            </a:r>
            <a:endParaRPr sz="1300" b="1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171450" lvl="0" indent="-190500" algn="l" rtl="0">
              <a:spcBef>
                <a:spcPts val="1000"/>
              </a:spcBef>
              <a:spcAft>
                <a:spcPts val="0"/>
              </a:spcAft>
              <a:buSzPts val="1200"/>
              <a:buFont typeface="Libre Franklin"/>
              <a:buChar char="•"/>
            </a:pP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Integrated FIM capabilities and services across the U.S.</a:t>
            </a:r>
            <a:endParaRPr sz="1200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171450" lvl="0" indent="-190500" algn="l" rtl="0">
              <a:spcBef>
                <a:spcPts val="1000"/>
              </a:spcBef>
              <a:spcAft>
                <a:spcPts val="1000"/>
              </a:spcAft>
              <a:buSzPts val="1200"/>
              <a:buFont typeface="Libre Franklin"/>
              <a:buChar char="•"/>
            </a:pPr>
            <a:r>
              <a:rPr lang="en-US" sz="1200">
                <a:latin typeface="Libre Franklin"/>
                <a:ea typeface="Libre Franklin"/>
                <a:cs typeface="Libre Franklin"/>
                <a:sym typeface="Libre Franklin"/>
              </a:rPr>
              <a:t>Total Water Level FIM forecasts along the coasts.</a:t>
            </a:r>
            <a:endParaRPr sz="1200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35" name="Google Shape;235;p30"/>
          <p:cNvSpPr txBox="1"/>
          <p:nvPr/>
        </p:nvSpPr>
        <p:spPr>
          <a:xfrm>
            <a:off x="789461" y="1203893"/>
            <a:ext cx="6984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2017</a:t>
            </a:r>
            <a:endParaRPr sz="1200" b="1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36" name="Google Shape;236;p30"/>
          <p:cNvSpPr txBox="1"/>
          <p:nvPr/>
        </p:nvSpPr>
        <p:spPr>
          <a:xfrm>
            <a:off x="316806" y="357837"/>
            <a:ext cx="8510400" cy="4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Flood Inundation Mapping Timeline</a:t>
            </a:r>
            <a:endParaRPr sz="2400" b="1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237" name="Google Shape;237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0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Section Divider 1">
  <p:cSld name="SECTION_HEADER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498656" y="831581"/>
            <a:ext cx="7886700" cy="1851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Font typeface="Libre Franklin ExtraBold"/>
              <a:buNone/>
              <a:defRPr sz="4100" b="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Libre Franklin ExtraBold"/>
              <a:buNone/>
              <a:defRPr b="0"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ubTitle" idx="1"/>
          </p:nvPr>
        </p:nvSpPr>
        <p:spPr>
          <a:xfrm>
            <a:off x="492656" y="3145744"/>
            <a:ext cx="7898700" cy="55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2pPr>
            <a:lvl3pPr lvl="2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3pPr>
            <a:lvl4pPr lvl="3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4pPr>
            <a:lvl5pPr lvl="4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5pPr>
            <a:lvl6pPr lvl="5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6pPr>
            <a:lvl7pPr lvl="6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7pPr>
            <a:lvl8pPr lvl="7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8pPr>
            <a:lvl9pPr lvl="8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Libre Franklin Medium"/>
              <a:buNone/>
              <a:defRPr sz="2100">
                <a:solidFill>
                  <a:schemeClr val="lt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CUSTOM"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1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with Background 3">
  <p:cSld name="Two Content 3_1_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2"/>
          <p:cNvSpPr/>
          <p:nvPr/>
        </p:nvSpPr>
        <p:spPr>
          <a:xfrm>
            <a:off x="451913" y="363713"/>
            <a:ext cx="8240100" cy="4416000"/>
          </a:xfrm>
          <a:prstGeom prst="rect">
            <a:avLst/>
          </a:prstGeom>
          <a:solidFill>
            <a:schemeClr val="lt1">
              <a:alpha val="89020"/>
            </a:scheme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44" name="Google Shape;244;p32"/>
          <p:cNvSpPr txBox="1">
            <a:spLocks noGrp="1"/>
          </p:cNvSpPr>
          <p:nvPr>
            <p:ph type="body" idx="1"/>
          </p:nvPr>
        </p:nvSpPr>
        <p:spPr>
          <a:xfrm>
            <a:off x="4945649" y="1840710"/>
            <a:ext cx="2466900" cy="23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245" name="Google Shape;245;p32"/>
          <p:cNvSpPr txBox="1">
            <a:spLocks noGrp="1"/>
          </p:cNvSpPr>
          <p:nvPr>
            <p:ph type="body" idx="2"/>
          </p:nvPr>
        </p:nvSpPr>
        <p:spPr>
          <a:xfrm>
            <a:off x="1256110" y="1840711"/>
            <a:ext cx="2466900" cy="23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246" name="Google Shape;246;p32"/>
          <p:cNvSpPr txBox="1">
            <a:spLocks noGrp="1"/>
          </p:cNvSpPr>
          <p:nvPr>
            <p:ph type="subTitle" idx="3"/>
          </p:nvPr>
        </p:nvSpPr>
        <p:spPr>
          <a:xfrm>
            <a:off x="1398963" y="991075"/>
            <a:ext cx="2172000" cy="5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1">
            <a:spAutoFit/>
          </a:bodyPr>
          <a:lstStyle>
            <a:lvl1pPr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>
                <a:solidFill>
                  <a:schemeClr val="dk2"/>
                </a:solidFill>
              </a:defRPr>
            </a:lvl1pPr>
            <a:lvl2pPr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7" name="Google Shape;247;p32"/>
          <p:cNvSpPr txBox="1">
            <a:spLocks noGrp="1"/>
          </p:cNvSpPr>
          <p:nvPr>
            <p:ph type="subTitle" idx="4"/>
          </p:nvPr>
        </p:nvSpPr>
        <p:spPr>
          <a:xfrm>
            <a:off x="5048613" y="991075"/>
            <a:ext cx="2172000" cy="5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1">
            <a:spAutoFit/>
          </a:bodyPr>
          <a:lstStyle>
            <a:lvl1pPr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>
                <a:solidFill>
                  <a:schemeClr val="dk2"/>
                </a:solidFill>
              </a:defRPr>
            </a:lvl1pPr>
            <a:lvl2pPr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32"/>
          <p:cNvSpPr/>
          <p:nvPr/>
        </p:nvSpPr>
        <p:spPr>
          <a:xfrm>
            <a:off x="1387730" y="1667584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32"/>
          <p:cNvSpPr/>
          <p:nvPr/>
        </p:nvSpPr>
        <p:spPr>
          <a:xfrm>
            <a:off x="5037380" y="1667584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r 2">
  <p:cSld name="Section Header 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3354457"/>
            <a:ext cx="9144000" cy="1788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498656" y="3486791"/>
            <a:ext cx="7886700" cy="7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1"/>
          </p:nvPr>
        </p:nvSpPr>
        <p:spPr>
          <a:xfrm>
            <a:off x="491225" y="4459625"/>
            <a:ext cx="7956000" cy="404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/>
          <p:nvPr/>
        </p:nvSpPr>
        <p:spPr>
          <a:xfrm>
            <a:off x="498655" y="4323622"/>
            <a:ext cx="2194500" cy="27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Outline">
  <p:cSld name="Agenda Outline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>
            <a:off x="452005" y="507697"/>
            <a:ext cx="8240100" cy="4128000"/>
          </a:xfrm>
          <a:prstGeom prst="rect">
            <a:avLst/>
          </a:prstGeom>
          <a:solidFill>
            <a:schemeClr val="dk2">
              <a:alpha val="89800"/>
            </a:schemeClr>
          </a:solidFill>
          <a:ln w="12700" cap="flat" cmpd="sng">
            <a:solidFill>
              <a:srgbClr val="0A519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1044489" y="804933"/>
            <a:ext cx="3079800" cy="8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Font typeface="Franklin Gothic"/>
              <a:buNone/>
              <a:defRPr b="1">
                <a:latin typeface="Franklin Gothic"/>
                <a:ea typeface="Franklin Gothic"/>
                <a:cs typeface="Franklin Gothic"/>
                <a:sym typeface="Franklin Goth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Font typeface="Franklin Gothic"/>
              <a:buNone/>
              <a:defRPr b="1">
                <a:latin typeface="Franklin Gothic"/>
                <a:ea typeface="Franklin Gothic"/>
                <a:cs typeface="Franklin Gothic"/>
                <a:sym typeface="Franklin Goth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Font typeface="Franklin Gothic"/>
              <a:buNone/>
              <a:defRPr b="1">
                <a:latin typeface="Franklin Gothic"/>
                <a:ea typeface="Franklin Gothic"/>
                <a:cs typeface="Franklin Gothic"/>
                <a:sym typeface="Franklin Goth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Font typeface="Franklin Gothic"/>
              <a:buNone/>
              <a:defRPr b="1">
                <a:latin typeface="Franklin Gothic"/>
                <a:ea typeface="Franklin Gothic"/>
                <a:cs typeface="Franklin Gothic"/>
                <a:sym typeface="Franklin Goth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Font typeface="Franklin Gothic"/>
              <a:buNone/>
              <a:defRPr b="1">
                <a:latin typeface="Franklin Gothic"/>
                <a:ea typeface="Franklin Gothic"/>
                <a:cs typeface="Franklin Gothic"/>
                <a:sym typeface="Franklin Goth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Font typeface="Franklin Gothic"/>
              <a:buNone/>
              <a:defRPr b="1">
                <a:latin typeface="Franklin Gothic"/>
                <a:ea typeface="Franklin Gothic"/>
                <a:cs typeface="Franklin Gothic"/>
                <a:sym typeface="Franklin Goth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Font typeface="Franklin Gothic"/>
              <a:buNone/>
              <a:defRPr b="1">
                <a:latin typeface="Franklin Gothic"/>
                <a:ea typeface="Franklin Gothic"/>
                <a:cs typeface="Franklin Gothic"/>
                <a:sym typeface="Franklin Goth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Font typeface="Franklin Gothic"/>
              <a:buNone/>
              <a:defRPr b="1">
                <a:latin typeface="Franklin Gothic"/>
                <a:ea typeface="Franklin Gothic"/>
                <a:cs typeface="Franklin Gothic"/>
                <a:sym typeface="Franklin Gothic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4572000" y="988219"/>
            <a:ext cx="3706500" cy="3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Char char="•"/>
              <a:defRPr>
                <a:solidFill>
                  <a:schemeClr val="lt1"/>
                </a:solidFill>
              </a:defRPr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solidFill>
                  <a:schemeClr val="lt1"/>
                </a:solidFill>
              </a:defRPr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6"/>
          <p:cNvSpPr/>
          <p:nvPr/>
        </p:nvSpPr>
        <p:spPr>
          <a:xfrm>
            <a:off x="1044480" y="1802934"/>
            <a:ext cx="2194500" cy="27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321350" y="857997"/>
            <a:ext cx="8505000" cy="33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318656" y="263237"/>
            <a:ext cx="8510400" cy="4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Franklin Gothic"/>
              <a:buNone/>
              <a:defRPr>
                <a:solidFill>
                  <a:schemeClr val="dk2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/>
          <p:nvPr/>
        </p:nvSpPr>
        <p:spPr>
          <a:xfrm>
            <a:off x="321355" y="771672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1" name="Google Shape;41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695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Content Water Splash">
  <p:cSld name="Title and Content_1_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336200" y="741675"/>
            <a:ext cx="5241000" cy="33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Franklin Gothic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body" idx="1"/>
          </p:nvPr>
        </p:nvSpPr>
        <p:spPr>
          <a:xfrm>
            <a:off x="336188" y="1364475"/>
            <a:ext cx="8493000" cy="31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/>
          <p:nvPr/>
        </p:nvSpPr>
        <p:spPr>
          <a:xfrm>
            <a:off x="318649" y="1179253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6" name="Google Shape;46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8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695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w/ Subtitle &amp; Content">
  <p:cSld name="Title and Content_1_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 txBox="1">
            <a:spLocks noGrp="1"/>
          </p:cNvSpPr>
          <p:nvPr>
            <p:ph type="title"/>
          </p:nvPr>
        </p:nvSpPr>
        <p:spPr>
          <a:xfrm>
            <a:off x="318650" y="356377"/>
            <a:ext cx="8510400" cy="3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Franklin Gothic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subTitle" idx="1"/>
          </p:nvPr>
        </p:nvSpPr>
        <p:spPr>
          <a:xfrm>
            <a:off x="317850" y="991463"/>
            <a:ext cx="85104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i="1">
                <a:solidFill>
                  <a:schemeClr val="accent1"/>
                </a:solidFill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i="1">
                <a:solidFill>
                  <a:schemeClr val="accent1"/>
                </a:solidFill>
              </a:defRPr>
            </a:lvl2pPr>
            <a:lvl3pPr lvl="2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i="1">
                <a:solidFill>
                  <a:schemeClr val="accent1"/>
                </a:solidFill>
              </a:defRPr>
            </a:lvl3pPr>
            <a:lvl4pPr lvl="3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i="1">
                <a:solidFill>
                  <a:schemeClr val="accent1"/>
                </a:solidFill>
              </a:defRPr>
            </a:lvl4pPr>
            <a:lvl5pPr lvl="4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i="1">
                <a:solidFill>
                  <a:schemeClr val="accent1"/>
                </a:solidFill>
              </a:defRPr>
            </a:lvl5pPr>
            <a:lvl6pPr lvl="5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i="1">
                <a:solidFill>
                  <a:schemeClr val="accent1"/>
                </a:solidFill>
              </a:defRPr>
            </a:lvl6pPr>
            <a:lvl7pPr lvl="6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i="1">
                <a:solidFill>
                  <a:schemeClr val="accent1"/>
                </a:solidFill>
              </a:defRPr>
            </a:lvl7pPr>
            <a:lvl8pPr lvl="7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i="1">
                <a:solidFill>
                  <a:schemeClr val="accent1"/>
                </a:solidFill>
              </a:defRPr>
            </a:lvl8pPr>
            <a:lvl9pPr lvl="8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sz="1500" i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body" idx="2"/>
          </p:nvPr>
        </p:nvSpPr>
        <p:spPr>
          <a:xfrm>
            <a:off x="319500" y="1427859"/>
            <a:ext cx="8505000" cy="31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/>
          <p:nvPr/>
        </p:nvSpPr>
        <p:spPr>
          <a:xfrm>
            <a:off x="318649" y="809775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3" name="Google Shape;53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9"/>
          <p:cNvSpPr txBox="1">
            <a:spLocks noGrp="1"/>
          </p:cNvSpPr>
          <p:nvPr>
            <p:ph type="sldNum" idx="12"/>
          </p:nvPr>
        </p:nvSpPr>
        <p:spPr>
          <a:xfrm>
            <a:off x="8495500" y="4819500"/>
            <a:ext cx="5622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69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w/ Image Grid">
  <p:cSld name="Title and Content_1_4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sldNum" idx="12"/>
          </p:nvPr>
        </p:nvSpPr>
        <p:spPr>
          <a:xfrm>
            <a:off x="8743950" y="4819500"/>
            <a:ext cx="3138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lvl="0" indent="0" algn="l" rtl="0">
              <a:spcBef>
                <a:spcPts val="0"/>
              </a:spcBef>
              <a:buNone/>
              <a:defRPr/>
            </a:lvl1pPr>
            <a:lvl2pPr marL="0" lvl="1" indent="0" algn="l" rtl="0">
              <a:spcBef>
                <a:spcPts val="0"/>
              </a:spcBef>
              <a:buNone/>
              <a:defRPr/>
            </a:lvl2pPr>
            <a:lvl3pPr marL="0" lvl="2" indent="0" algn="l" rtl="0">
              <a:spcBef>
                <a:spcPts val="0"/>
              </a:spcBef>
              <a:buNone/>
              <a:defRPr/>
            </a:lvl3pPr>
            <a:lvl4pPr marL="0" lvl="3" indent="0" algn="l" rtl="0">
              <a:spcBef>
                <a:spcPts val="0"/>
              </a:spcBef>
              <a:buNone/>
              <a:defRPr/>
            </a:lvl4pPr>
            <a:lvl5pPr marL="0" lvl="4" indent="0" algn="l" rtl="0">
              <a:spcBef>
                <a:spcPts val="0"/>
              </a:spcBef>
              <a:buNone/>
              <a:defRPr/>
            </a:lvl5pPr>
            <a:lvl6pPr marL="0" lvl="5" indent="0" algn="l" rtl="0">
              <a:spcBef>
                <a:spcPts val="0"/>
              </a:spcBef>
              <a:buNone/>
              <a:defRPr/>
            </a:lvl6pPr>
            <a:lvl7pPr marL="0" lvl="6" indent="0" algn="l" rtl="0">
              <a:spcBef>
                <a:spcPts val="0"/>
              </a:spcBef>
              <a:buNone/>
              <a:defRPr/>
            </a:lvl7pPr>
            <a:lvl8pPr marL="0" lvl="7" indent="0" algn="l" rtl="0">
              <a:spcBef>
                <a:spcPts val="0"/>
              </a:spcBef>
              <a:buNone/>
              <a:defRPr/>
            </a:lvl8pPr>
            <a:lvl9pPr marL="0" lvl="8" indent="0" algn="l" rtl="0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1"/>
          </p:nvPr>
        </p:nvSpPr>
        <p:spPr>
          <a:xfrm>
            <a:off x="324000" y="963200"/>
            <a:ext cx="5002500" cy="35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 sz="1200"/>
            </a:lvl1pPr>
            <a:lvl2pPr marL="914400" lvl="1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508DE0"/>
              </a:buClr>
              <a:buSzPts val="1200"/>
              <a:buChar char="•"/>
              <a:defRPr sz="1200"/>
            </a:lvl2pPr>
            <a:lvl3pPr marL="1371600" lvl="2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•"/>
              <a:defRPr/>
            </a:lvl4pPr>
            <a:lvl5pPr marL="2286000" lvl="4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•"/>
              <a:defRPr/>
            </a:lvl5pPr>
            <a:lvl6pPr marL="2743200" lvl="5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•"/>
              <a:defRPr/>
            </a:lvl6pPr>
            <a:lvl7pPr marL="3200400" lvl="6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•"/>
              <a:defRPr/>
            </a:lvl7pPr>
            <a:lvl8pPr marL="3657600" lvl="7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•"/>
              <a:defRPr/>
            </a:lvl8pPr>
            <a:lvl9pPr marL="4114800" lvl="8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10"/>
          <p:cNvSpPr>
            <a:spLocks noGrp="1"/>
          </p:cNvSpPr>
          <p:nvPr>
            <p:ph type="pic" idx="2"/>
          </p:nvPr>
        </p:nvSpPr>
        <p:spPr>
          <a:xfrm>
            <a:off x="5480625" y="129900"/>
            <a:ext cx="3544500" cy="1594200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0"/>
          <p:cNvSpPr>
            <a:spLocks noGrp="1"/>
          </p:cNvSpPr>
          <p:nvPr>
            <p:ph type="pic" idx="3"/>
          </p:nvPr>
        </p:nvSpPr>
        <p:spPr>
          <a:xfrm>
            <a:off x="5480625" y="1815975"/>
            <a:ext cx="1714500" cy="15114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0"/>
          <p:cNvSpPr>
            <a:spLocks noGrp="1"/>
          </p:cNvSpPr>
          <p:nvPr>
            <p:ph type="pic" idx="4"/>
          </p:nvPr>
        </p:nvSpPr>
        <p:spPr>
          <a:xfrm>
            <a:off x="5480625" y="3419250"/>
            <a:ext cx="3544500" cy="1594200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0"/>
          <p:cNvSpPr txBox="1">
            <a:spLocks noGrp="1"/>
          </p:cNvSpPr>
          <p:nvPr>
            <p:ph type="title"/>
          </p:nvPr>
        </p:nvSpPr>
        <p:spPr>
          <a:xfrm>
            <a:off x="318652" y="263225"/>
            <a:ext cx="4817400" cy="4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Franklin Gothic"/>
              <a:buNone/>
              <a:defRPr>
                <a:solidFill>
                  <a:schemeClr val="dk2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0"/>
          <p:cNvSpPr>
            <a:spLocks noGrp="1"/>
          </p:cNvSpPr>
          <p:nvPr>
            <p:ph type="pic" idx="5"/>
          </p:nvPr>
        </p:nvSpPr>
        <p:spPr>
          <a:xfrm>
            <a:off x="7310625" y="1815975"/>
            <a:ext cx="1714500" cy="15114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10"/>
          <p:cNvSpPr/>
          <p:nvPr/>
        </p:nvSpPr>
        <p:spPr>
          <a:xfrm>
            <a:off x="321355" y="771672"/>
            <a:ext cx="2194500" cy="2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4" name="Google Shape;6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8388" y="4801444"/>
            <a:ext cx="274319" cy="274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8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69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324000" y="324000"/>
            <a:ext cx="85050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500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ibre Franklin"/>
              <a:buNone/>
              <a:defRPr sz="2400" b="1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Libre Franklin"/>
              <a:buNone/>
              <a:defRPr sz="1400" b="1"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Libre Franklin"/>
              <a:buNone/>
              <a:defRPr sz="1400" b="1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Libre Franklin"/>
              <a:buNone/>
              <a:defRPr sz="1400" b="1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Libre Franklin"/>
              <a:buNone/>
              <a:defRPr sz="1400" b="1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Libre Franklin"/>
              <a:buNone/>
              <a:defRPr sz="1400" b="1"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Libre Franklin"/>
              <a:buNone/>
              <a:defRPr sz="1400" b="1"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Libre Franklin"/>
              <a:buNone/>
              <a:defRPr sz="1400" b="1"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Libre Franklin"/>
              <a:buNone/>
              <a:defRPr sz="1400" b="1"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324000" y="1242000"/>
            <a:ext cx="8505000" cy="3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2286000" marR="0" lvl="4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2743200" marR="0" lvl="5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3200400" marR="0" lvl="6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3657600" marR="0" lvl="7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4114800" marR="0" lvl="8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8743950" y="4819500"/>
            <a:ext cx="3138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0" marR="0" lvl="1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0" marR="0" lvl="2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0" marR="0" lvl="3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0" marR="0" lvl="4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0" marR="0" lvl="5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0" marR="0" lvl="6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0" marR="0" lvl="7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0" marR="0" lvl="8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508DE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</p:sldLayoutIdLst>
  <mc:AlternateContent xmlns:mc="http://schemas.openxmlformats.org/markup-compatibility/2006" xmlns:p14="http://schemas.microsoft.com/office/powerpoint/2010/main">
    <mc:Choice Requires="p14">
      <p:transition spd="slow">
        <p:fade thruBlk="1"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8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3"/>
          <p:cNvSpPr txBox="1">
            <a:spLocks noGrp="1"/>
          </p:cNvSpPr>
          <p:nvPr>
            <p:ph type="subTitle" idx="1"/>
          </p:nvPr>
        </p:nvSpPr>
        <p:spPr>
          <a:xfrm>
            <a:off x="2013340" y="4230828"/>
            <a:ext cx="6529500" cy="73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Allison Allen</a:t>
            </a:r>
            <a:endParaRPr/>
          </a:p>
          <a:p>
            <a:pPr marL="0" lvl="0" indent="0" algn="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Director, Office of Water Prediction </a:t>
            </a:r>
            <a:endParaRPr/>
          </a:p>
        </p:txBody>
      </p:sp>
      <p:sp>
        <p:nvSpPr>
          <p:cNvPr id="256" name="Google Shape;256;p33"/>
          <p:cNvSpPr txBox="1">
            <a:spLocks noGrp="1"/>
          </p:cNvSpPr>
          <p:nvPr>
            <p:ph type="ctrTitle"/>
          </p:nvPr>
        </p:nvSpPr>
        <p:spPr>
          <a:xfrm>
            <a:off x="1905056" y="3107531"/>
            <a:ext cx="6637800" cy="1026600"/>
          </a:xfrm>
          <a:prstGeom prst="rect">
            <a:avLst/>
          </a:prstGeom>
        </p:spPr>
        <p:txBody>
          <a:bodyPr spcFirstLastPara="1" wrap="square" lIns="13500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NWS Support for FIRO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62375" y="2600875"/>
            <a:ext cx="2989065" cy="673906"/>
          </a:xfrm>
          <a:prstGeom prst="rect">
            <a:avLst/>
          </a:prstGeom>
          <a:noFill/>
          <a:ln w="75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45298" dist="105695" dir="2580000" algn="bl" rotWithShape="0">
              <a:srgbClr val="000000">
                <a:alpha val="49410"/>
              </a:srgbClr>
            </a:outerShdw>
          </a:effectLst>
        </p:spPr>
      </p:pic>
      <p:pic>
        <p:nvPicPr>
          <p:cNvPr id="262" name="Google Shape;262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74325" y="3083100"/>
            <a:ext cx="777176" cy="1917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4"/>
          <p:cNvSpPr txBox="1">
            <a:spLocks noGrp="1"/>
          </p:cNvSpPr>
          <p:nvPr>
            <p:ph type="title"/>
          </p:nvPr>
        </p:nvSpPr>
        <p:spPr>
          <a:xfrm>
            <a:off x="318656" y="263237"/>
            <a:ext cx="8510400" cy="449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NWS Water Mission and FIRO Context</a:t>
            </a:r>
            <a:endParaRPr/>
          </a:p>
        </p:txBody>
      </p:sp>
      <p:sp>
        <p:nvSpPr>
          <p:cNvPr id="264" name="Google Shape;264;p34"/>
          <p:cNvSpPr txBox="1">
            <a:spLocks noGrp="1"/>
          </p:cNvSpPr>
          <p:nvPr>
            <p:ph type="body" idx="1"/>
          </p:nvPr>
        </p:nvSpPr>
        <p:spPr>
          <a:xfrm>
            <a:off x="228600" y="804775"/>
            <a:ext cx="8510400" cy="1678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61950" algn="l" rtl="0">
              <a:spcBef>
                <a:spcPts val="80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FIRO is a priority for water resources managers, particularly in the West.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Builds on decades of RFC support for flood and water supply forecasting.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Elevates science-driven reservoir operations for greater public value.</a:t>
            </a:r>
            <a:endParaRPr/>
          </a:p>
          <a:p>
            <a:pPr marL="9144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5" name="Google Shape;265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3951" y="2690828"/>
            <a:ext cx="3508050" cy="613225"/>
          </a:xfrm>
          <a:prstGeom prst="rect">
            <a:avLst/>
          </a:prstGeom>
          <a:noFill/>
          <a:ln w="66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39565" dist="72536" dir="2220000" algn="bl" rotWithShape="0">
              <a:srgbClr val="000000">
                <a:alpha val="49410"/>
              </a:srgbClr>
            </a:outerShdw>
          </a:effectLst>
        </p:spPr>
      </p:pic>
      <p:sp>
        <p:nvSpPr>
          <p:cNvPr id="266" name="Google Shape;266;p34"/>
          <p:cNvSpPr txBox="1"/>
          <p:nvPr/>
        </p:nvSpPr>
        <p:spPr>
          <a:xfrm>
            <a:off x="3675765" y="3112344"/>
            <a:ext cx="1686600" cy="191700"/>
          </a:xfrm>
          <a:prstGeom prst="rect">
            <a:avLst/>
          </a:prstGeom>
          <a:noFill/>
          <a:ln>
            <a:noFill/>
          </a:ln>
          <a:effectLst>
            <a:outerShdw blurRad="39565" dist="72536" dir="2220000" algn="bl" rotWithShape="0">
              <a:srgbClr val="000000">
                <a:alpha val="49410"/>
              </a:srgbClr>
            </a:outerShdw>
          </a:effectLst>
        </p:spPr>
        <p:txBody>
          <a:bodyPr spcFirstLastPara="1" wrap="square" lIns="63300" tIns="63300" rIns="63300" bIns="633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3"/>
              <a:buFont typeface="Arial"/>
              <a:buNone/>
            </a:pPr>
            <a:r>
              <a:rPr lang="en-US" sz="4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WORLD ECONOMIC FORUM</a:t>
            </a:r>
            <a:endParaRPr sz="41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34"/>
          <p:cNvSpPr/>
          <p:nvPr/>
        </p:nvSpPr>
        <p:spPr>
          <a:xfrm>
            <a:off x="2529300" y="3238975"/>
            <a:ext cx="4085400" cy="1170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14300" dir="246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 dirty="0">
                <a:solidFill>
                  <a:schemeClr val="accen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Providing weather, water, and climate data, forecasts, warnings </a:t>
            </a:r>
            <a:r>
              <a:rPr lang="en-US" sz="1300" b="1" i="1" dirty="0">
                <a:solidFill>
                  <a:schemeClr val="accen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and </a:t>
            </a:r>
            <a:r>
              <a:rPr lang="en-US" sz="1300" b="1" dirty="0">
                <a:solidFill>
                  <a:schemeClr val="accen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Impact-based Decision Support Services for the protection of life and property and enhancement of the national economy.</a:t>
            </a:r>
            <a:endParaRPr b="1" dirty="0">
              <a:solidFill>
                <a:schemeClr val="accen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268" name="Google Shape;268;p3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05775" y="4186600"/>
            <a:ext cx="3723274" cy="8109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52400" dir="2460000" algn="bl" rotWithShape="0">
              <a:srgbClr val="000000">
                <a:alpha val="49410"/>
              </a:srgbClr>
            </a:outerShdw>
          </a:effectLst>
        </p:spPr>
      </p:pic>
      <p:pic>
        <p:nvPicPr>
          <p:cNvPr id="269" name="Google Shape;269;p3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21250" y="3996875"/>
            <a:ext cx="2156499" cy="1060900"/>
          </a:xfrm>
          <a:prstGeom prst="rect">
            <a:avLst/>
          </a:prstGeom>
          <a:noFill/>
          <a:ln>
            <a:noFill/>
          </a:ln>
          <a:effectLst>
            <a:outerShdw blurRad="57150" dist="104775" dir="2220000" algn="bl" rotWithShape="0">
              <a:srgbClr val="000000">
                <a:alpha val="4941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5"/>
          <p:cNvSpPr txBox="1">
            <a:spLocks noGrp="1"/>
          </p:cNvSpPr>
          <p:nvPr>
            <p:ph type="body" idx="1"/>
          </p:nvPr>
        </p:nvSpPr>
        <p:spPr>
          <a:xfrm>
            <a:off x="319500" y="844597"/>
            <a:ext cx="8505000" cy="334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61950" algn="l" rtl="0">
              <a:spcBef>
                <a:spcPts val="80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NWS, working in collaboration with USACE, USBR, and local water managers.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RFC expertise critical in planning and operations.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CW3E and CIROH partnerships bridge research to operations.</a:t>
            </a:r>
            <a:endParaRPr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35"/>
          <p:cNvSpPr txBox="1">
            <a:spLocks noGrp="1"/>
          </p:cNvSpPr>
          <p:nvPr>
            <p:ph type="title"/>
          </p:nvPr>
        </p:nvSpPr>
        <p:spPr>
          <a:xfrm>
            <a:off x="318656" y="263237"/>
            <a:ext cx="8510400" cy="449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FIRO Stakeholder Engagement</a:t>
            </a:r>
            <a:endParaRPr/>
          </a:p>
        </p:txBody>
      </p:sp>
      <p:pic>
        <p:nvPicPr>
          <p:cNvPr id="276" name="Google Shape;276;p35" title="CIROH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8600" y="2314688"/>
            <a:ext cx="1359675" cy="135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35" title="CW3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26575" y="2293114"/>
            <a:ext cx="1311825" cy="131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5"/>
          <p:cNvPicPr preferRelativeResize="0"/>
          <p:nvPr/>
        </p:nvPicPr>
        <p:blipFill rotWithShape="1">
          <a:blip r:embed="rId5">
            <a:alphaModFix/>
          </a:blip>
          <a:srcRect t="23020" b="19630"/>
          <a:stretch/>
        </p:blipFill>
        <p:spPr>
          <a:xfrm>
            <a:off x="2391725" y="3975588"/>
            <a:ext cx="2181050" cy="700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35" descr="File:Seal of the United States Department of Commerce.svg ...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96225" y="2314700"/>
            <a:ext cx="1359675" cy="135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35" descr="File:NOAA logo.svg - Wikimedia Commons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756888" y="2269188"/>
            <a:ext cx="1450701" cy="1450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48318" y="3865569"/>
            <a:ext cx="1080231" cy="823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5" title="logo-white.png"/>
          <p:cNvPicPr preferRelativeResize="0"/>
          <p:nvPr/>
        </p:nvPicPr>
        <p:blipFill rotWithShape="1">
          <a:blip r:embed="rId9">
            <a:alphaModFix/>
          </a:blip>
          <a:srcRect r="69879"/>
          <a:stretch/>
        </p:blipFill>
        <p:spPr>
          <a:xfrm>
            <a:off x="7011818" y="3816775"/>
            <a:ext cx="843858" cy="92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004087" y="4023915"/>
            <a:ext cx="1509472" cy="6037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6"/>
          <p:cNvSpPr txBox="1">
            <a:spLocks noGrp="1"/>
          </p:cNvSpPr>
          <p:nvPr>
            <p:ph type="body" idx="1"/>
          </p:nvPr>
        </p:nvSpPr>
        <p:spPr>
          <a:xfrm>
            <a:off x="319500" y="1073200"/>
            <a:ext cx="4117200" cy="334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61950" algn="l" rtl="0">
              <a:spcBef>
                <a:spcPts val="80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NWS will continue to provide critical mission activities.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Enhancing services through centralized and streamlined services.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Retaining local expertise while improving cross-RFC support.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Supporting FIRO with improved consistency and shared resources.</a:t>
            </a:r>
            <a:endParaRPr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36"/>
          <p:cNvSpPr txBox="1">
            <a:spLocks noGrp="1"/>
          </p:cNvSpPr>
          <p:nvPr>
            <p:ph type="title"/>
          </p:nvPr>
        </p:nvSpPr>
        <p:spPr>
          <a:xfrm>
            <a:off x="318656" y="263237"/>
            <a:ext cx="8510400" cy="449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OWP Transformation and RFC Integration</a:t>
            </a:r>
            <a:endParaRPr/>
          </a:p>
        </p:txBody>
      </p:sp>
      <p:pic>
        <p:nvPicPr>
          <p:cNvPr id="290" name="Google Shape;290;p36" title="No Acronym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6850" y="1073200"/>
            <a:ext cx="4456000" cy="334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7"/>
          <p:cNvSpPr txBox="1">
            <a:spLocks noGrp="1"/>
          </p:cNvSpPr>
          <p:nvPr>
            <p:ph type="body" idx="1"/>
          </p:nvPr>
        </p:nvSpPr>
        <p:spPr>
          <a:xfrm>
            <a:off x="319500" y="844600"/>
            <a:ext cx="4196100" cy="394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61950" algn="l" rtl="0">
              <a:spcBef>
                <a:spcPts val="80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HEFS remains a cornerstone for probabilistic streamflow forecasting.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NextGen framework introduces modular, scalable hydrologic modeling, which enables OWP to bring HEFS-like capabilities into the NWM, expanding the number of river miles for which probabilistic streamflow information is available.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Enables flexible simulations to meet FIRO needs.</a:t>
            </a:r>
            <a:endParaRPr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37"/>
          <p:cNvSpPr txBox="1">
            <a:spLocks noGrp="1"/>
          </p:cNvSpPr>
          <p:nvPr>
            <p:ph type="title"/>
          </p:nvPr>
        </p:nvSpPr>
        <p:spPr>
          <a:xfrm>
            <a:off x="318656" y="263237"/>
            <a:ext cx="8510400" cy="449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Advancing HEFS and NextGen Modeling</a:t>
            </a:r>
            <a:endParaRPr/>
          </a:p>
        </p:txBody>
      </p:sp>
      <p:pic>
        <p:nvPicPr>
          <p:cNvPr id="297" name="Google Shape;29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5600" y="1332213"/>
            <a:ext cx="4587525" cy="29679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8"/>
          <p:cNvSpPr txBox="1">
            <a:spLocks noGrp="1"/>
          </p:cNvSpPr>
          <p:nvPr>
            <p:ph type="body" idx="1"/>
          </p:nvPr>
        </p:nvSpPr>
        <p:spPr>
          <a:xfrm>
            <a:off x="319500" y="844598"/>
            <a:ext cx="85050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61950" algn="l" rtl="0">
              <a:spcBef>
                <a:spcPts val="80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National Water Center compute resources support FIRO expansion.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Exploring cloud solutions as AWIPS migrates to the cloud.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Interim HPC solutions through CIROH and partner institutions.</a:t>
            </a:r>
            <a:endParaRPr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38"/>
          <p:cNvSpPr txBox="1">
            <a:spLocks noGrp="1"/>
          </p:cNvSpPr>
          <p:nvPr>
            <p:ph type="title"/>
          </p:nvPr>
        </p:nvSpPr>
        <p:spPr>
          <a:xfrm>
            <a:off x="318656" y="263237"/>
            <a:ext cx="8510400" cy="449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Leveraging Computational Infrastructure</a:t>
            </a:r>
            <a:endParaRPr/>
          </a:p>
        </p:txBody>
      </p:sp>
      <p:sp>
        <p:nvSpPr>
          <p:cNvPr id="304" name="Google Shape;304;p38"/>
          <p:cNvSpPr/>
          <p:nvPr/>
        </p:nvSpPr>
        <p:spPr>
          <a:xfrm>
            <a:off x="8175" y="2301650"/>
            <a:ext cx="9144000" cy="20181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4D9F4">
              <a:alpha val="52810"/>
            </a:srgbClr>
          </a:solidFill>
          <a:ln>
            <a:noFill/>
          </a:ln>
        </p:spPr>
        <p:txBody>
          <a:bodyPr spcFirstLastPara="1" wrap="square" lIns="78325" tIns="78325" rIns="78325" bIns="783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99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305" name="Google Shape;30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8038" y="2229113"/>
            <a:ext cx="1826746" cy="2370116"/>
          </a:xfrm>
          <a:prstGeom prst="rect">
            <a:avLst/>
          </a:prstGeom>
          <a:noFill/>
          <a:ln>
            <a:noFill/>
          </a:ln>
          <a:effectLst>
            <a:reflection endPos="30000" dist="32640" dir="5400000" fadeDir="5400012" sy="-100000" algn="bl" rotWithShape="0"/>
          </a:effectLst>
        </p:spPr>
      </p:pic>
      <p:pic>
        <p:nvPicPr>
          <p:cNvPr id="306" name="Google Shape;306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1157" y="1839255"/>
            <a:ext cx="1826746" cy="2357311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8"/>
          <p:cNvSpPr/>
          <p:nvPr/>
        </p:nvSpPr>
        <p:spPr>
          <a:xfrm>
            <a:off x="3663809" y="2183794"/>
            <a:ext cx="3835188" cy="2866320"/>
          </a:xfrm>
          <a:prstGeom prst="cloud">
            <a:avLst/>
          </a:prstGeom>
          <a:solidFill>
            <a:srgbClr val="FFFFFF"/>
          </a:solidFill>
          <a:ln w="32625" cap="flat" cmpd="sng">
            <a:solidFill>
              <a:srgbClr val="0085C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8325" tIns="78325" rIns="78325" bIns="783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38"/>
          <p:cNvSpPr txBox="1"/>
          <p:nvPr/>
        </p:nvSpPr>
        <p:spPr>
          <a:xfrm>
            <a:off x="4460716" y="2653635"/>
            <a:ext cx="1750200" cy="4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325" tIns="78325" rIns="78325" bIns="783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28" b="1">
                <a:latin typeface="Libre Franklin"/>
                <a:ea typeface="Libre Franklin"/>
                <a:cs typeface="Libre Franklin"/>
                <a:sym typeface="Libre Franklin"/>
              </a:rPr>
              <a:t>Damage Assessment</a:t>
            </a:r>
            <a:endParaRPr sz="1028" b="1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28" b="1">
                <a:latin typeface="Libre Franklin"/>
                <a:ea typeface="Libre Franklin"/>
                <a:cs typeface="Libre Franklin"/>
                <a:sym typeface="Libre Franklin"/>
              </a:rPr>
              <a:t>Toolkit</a:t>
            </a:r>
            <a:endParaRPr sz="1028" b="1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09" name="Google Shape;309;p38"/>
          <p:cNvSpPr txBox="1"/>
          <p:nvPr/>
        </p:nvSpPr>
        <p:spPr>
          <a:xfrm>
            <a:off x="4113138" y="3432638"/>
            <a:ext cx="1750200" cy="3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325" tIns="78325" rIns="78325" bIns="783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28" b="1">
                <a:latin typeface="Libre Franklin"/>
                <a:ea typeface="Libre Franklin"/>
                <a:cs typeface="Libre Franklin"/>
                <a:sym typeface="Libre Franklin"/>
              </a:rPr>
              <a:t>Cloud GIS</a:t>
            </a:r>
            <a:endParaRPr sz="1028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10" name="Google Shape;310;p38"/>
          <p:cNvSpPr txBox="1"/>
          <p:nvPr/>
        </p:nvSpPr>
        <p:spPr>
          <a:xfrm>
            <a:off x="4352067" y="4118606"/>
            <a:ext cx="1750200" cy="4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325" tIns="78325" rIns="78325" bIns="783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28" b="1">
                <a:latin typeface="Libre Franklin"/>
                <a:ea typeface="Libre Franklin"/>
                <a:cs typeface="Libre Franklin"/>
                <a:sym typeface="Libre Franklin"/>
              </a:rPr>
              <a:t>National GIS </a:t>
            </a:r>
            <a:endParaRPr sz="1028" b="1"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28" b="1">
                <a:latin typeface="Libre Franklin"/>
                <a:ea typeface="Libre Franklin"/>
                <a:cs typeface="Libre Franklin"/>
                <a:sym typeface="Libre Franklin"/>
              </a:rPr>
              <a:t>Viewer</a:t>
            </a:r>
            <a:endParaRPr sz="1028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11" name="Google Shape;311;p38"/>
          <p:cNvSpPr txBox="1"/>
          <p:nvPr/>
        </p:nvSpPr>
        <p:spPr>
          <a:xfrm>
            <a:off x="5440781" y="3915272"/>
            <a:ext cx="1750200" cy="3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325" tIns="78325" rIns="78325" bIns="783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28" b="1">
                <a:latin typeface="Libre Franklin"/>
                <a:ea typeface="Libre Franklin"/>
                <a:cs typeface="Libre Franklin"/>
                <a:sym typeface="Libre Franklin"/>
              </a:rPr>
              <a:t>NWS Chat v2.0</a:t>
            </a:r>
            <a:endParaRPr sz="1028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12" name="Google Shape;312;p38"/>
          <p:cNvSpPr txBox="1"/>
          <p:nvPr/>
        </p:nvSpPr>
        <p:spPr>
          <a:xfrm>
            <a:off x="5249805" y="3049230"/>
            <a:ext cx="2134800" cy="6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325" tIns="78325" rIns="78325" bIns="783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28" b="1" u="sng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HydroVIS System</a:t>
            </a:r>
            <a:endParaRPr sz="1028" b="1" u="sng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1" b="1" u="sng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28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(Hydrologic Visualization and Information Services)</a:t>
            </a:r>
            <a:endParaRPr sz="1028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13" name="Google Shape;313;p38"/>
          <p:cNvSpPr txBox="1"/>
          <p:nvPr/>
        </p:nvSpPr>
        <p:spPr>
          <a:xfrm>
            <a:off x="3875495" y="1906825"/>
            <a:ext cx="34119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325" tIns="78325" rIns="78325" bIns="783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9" b="1">
                <a:latin typeface="Libre Franklin"/>
                <a:ea typeface="Libre Franklin"/>
                <a:cs typeface="Libre Franklin"/>
                <a:sym typeface="Libre Franklin"/>
              </a:rPr>
              <a:t>NWS Enterprise Dissemination Cloud</a:t>
            </a:r>
            <a:endParaRPr sz="1199" b="1"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9"/>
          <p:cNvSpPr txBox="1">
            <a:spLocks noGrp="1"/>
          </p:cNvSpPr>
          <p:nvPr>
            <p:ph type="body" idx="1"/>
          </p:nvPr>
        </p:nvSpPr>
        <p:spPr>
          <a:xfrm>
            <a:off x="319500" y="844597"/>
            <a:ext cx="8505000" cy="334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61950" algn="l" rtl="0">
              <a:spcBef>
                <a:spcPts val="800"/>
              </a:spcBef>
              <a:spcAft>
                <a:spcPts val="0"/>
              </a:spcAft>
              <a:buSzPts val="2100"/>
              <a:buChar char="•"/>
            </a:pPr>
            <a:r>
              <a:rPr lang="en-US" dirty="0"/>
              <a:t>Collaboration with CW3E and CIROH for operationally relevant research.</a:t>
            </a:r>
            <a:endParaRPr dirty="0"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dirty="0"/>
              <a:t>Embedded forecasters and pilot projects drive innovation.</a:t>
            </a:r>
            <a:endParaRPr dirty="0"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dirty="0"/>
              <a:t>Shared modeling efforts streamline FIRO implementation.</a:t>
            </a:r>
            <a:endParaRPr dirty="0"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9" name="Google Shape;319;p39"/>
          <p:cNvSpPr txBox="1">
            <a:spLocks noGrp="1"/>
          </p:cNvSpPr>
          <p:nvPr>
            <p:ph type="title"/>
          </p:nvPr>
        </p:nvSpPr>
        <p:spPr>
          <a:xfrm>
            <a:off x="318656" y="263237"/>
            <a:ext cx="8510400" cy="449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Research-to-Operations (R2O)</a:t>
            </a:r>
            <a:endParaRPr/>
          </a:p>
        </p:txBody>
      </p:sp>
      <p:sp>
        <p:nvSpPr>
          <p:cNvPr id="320" name="Google Shape;320;p39"/>
          <p:cNvSpPr/>
          <p:nvPr/>
        </p:nvSpPr>
        <p:spPr>
          <a:xfrm rot="5400000">
            <a:off x="3647675" y="1811650"/>
            <a:ext cx="2656150" cy="3329100"/>
          </a:xfrm>
          <a:prstGeom prst="flowChartExtra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321" name="Google Shape;321;p39"/>
          <p:cNvCxnSpPr/>
          <p:nvPr/>
        </p:nvCxnSpPr>
        <p:spPr>
          <a:xfrm>
            <a:off x="3406625" y="2027450"/>
            <a:ext cx="3284100" cy="131070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22" name="Google Shape;322;p39"/>
          <p:cNvCxnSpPr>
            <a:cxnSpLocks/>
          </p:cNvCxnSpPr>
          <p:nvPr/>
        </p:nvCxnSpPr>
        <p:spPr>
          <a:xfrm flipH="1">
            <a:off x="3406625" y="3624125"/>
            <a:ext cx="3213525" cy="130878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23" name="Google Shape;323;p39"/>
          <p:cNvSpPr txBox="1"/>
          <p:nvPr/>
        </p:nvSpPr>
        <p:spPr>
          <a:xfrm rot="1273354">
            <a:off x="4023279" y="2366412"/>
            <a:ext cx="2165950" cy="361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Research to Operations</a:t>
            </a:r>
            <a:endParaRPr dirty="0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24" name="Google Shape;324;p39"/>
          <p:cNvSpPr txBox="1"/>
          <p:nvPr/>
        </p:nvSpPr>
        <p:spPr>
          <a:xfrm rot="-1359719">
            <a:off x="4175729" y="4102905"/>
            <a:ext cx="2166139" cy="361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Operations to Research</a:t>
            </a:r>
            <a:endParaRPr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325" name="Google Shape;325;p39" title="CIROH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7530" y="2401802"/>
            <a:ext cx="683325" cy="683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39" title="CW3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07522" y="3979072"/>
            <a:ext cx="683325" cy="683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39" title="noaa log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16250" y="3009575"/>
            <a:ext cx="839873" cy="8398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8" name="Google Shape;328;p39"/>
          <p:cNvCxnSpPr/>
          <p:nvPr/>
        </p:nvCxnSpPr>
        <p:spPr>
          <a:xfrm>
            <a:off x="3896450" y="2401800"/>
            <a:ext cx="45000" cy="2138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9" name="Google Shape;329;p39"/>
          <p:cNvCxnSpPr/>
          <p:nvPr/>
        </p:nvCxnSpPr>
        <p:spPr>
          <a:xfrm>
            <a:off x="4571750" y="2705675"/>
            <a:ext cx="0" cy="1575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0" name="Google Shape;330;p39"/>
          <p:cNvCxnSpPr/>
          <p:nvPr/>
        </p:nvCxnSpPr>
        <p:spPr>
          <a:xfrm>
            <a:off x="5247050" y="2919525"/>
            <a:ext cx="0" cy="1058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1" name="Google Shape;331;p39"/>
          <p:cNvSpPr txBox="1"/>
          <p:nvPr/>
        </p:nvSpPr>
        <p:spPr>
          <a:xfrm rot="5400000">
            <a:off x="3175225" y="3340600"/>
            <a:ext cx="894900" cy="3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Research</a:t>
            </a:r>
            <a:endParaRPr sz="1000" b="1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32" name="Google Shape;332;p39"/>
          <p:cNvSpPr txBox="1"/>
          <p:nvPr/>
        </p:nvSpPr>
        <p:spPr>
          <a:xfrm rot="5400000">
            <a:off x="3542554" y="3341950"/>
            <a:ext cx="1485900" cy="32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Development</a:t>
            </a:r>
            <a:endParaRPr sz="1000" b="1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33" name="Google Shape;333;p39"/>
          <p:cNvSpPr txBox="1"/>
          <p:nvPr/>
        </p:nvSpPr>
        <p:spPr>
          <a:xfrm rot="5400000">
            <a:off x="4210900" y="3348850"/>
            <a:ext cx="1485900" cy="3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Demonstration</a:t>
            </a:r>
            <a:endParaRPr sz="1000" b="1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34" name="Google Shape;334;p39"/>
          <p:cNvSpPr txBox="1"/>
          <p:nvPr/>
        </p:nvSpPr>
        <p:spPr>
          <a:xfrm rot="5400000">
            <a:off x="5144250" y="3289650"/>
            <a:ext cx="950700" cy="3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Deployment</a:t>
            </a:r>
            <a:endParaRPr sz="1000" b="1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35" name="Google Shape;335;p39"/>
          <p:cNvSpPr txBox="1"/>
          <p:nvPr/>
        </p:nvSpPr>
        <p:spPr>
          <a:xfrm>
            <a:off x="1229800" y="3182250"/>
            <a:ext cx="1980600" cy="68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Engineers, Scientists, Geographers, Developers, etc.</a:t>
            </a:r>
            <a:endParaRPr sz="13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0"/>
          <p:cNvSpPr txBox="1">
            <a:spLocks noGrp="1"/>
          </p:cNvSpPr>
          <p:nvPr>
            <p:ph type="body" idx="1"/>
          </p:nvPr>
        </p:nvSpPr>
        <p:spPr>
          <a:xfrm>
            <a:off x="319500" y="844597"/>
            <a:ext cx="8505000" cy="334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61950" algn="l" rtl="0">
              <a:spcBef>
                <a:spcPts val="80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FIRO remains central to NWS water mission priorities.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OWP and RFC alignment strengthens national water services.</a:t>
            </a:r>
            <a:endParaRPr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/>
              <a:t>Continued focus on building trust and integrated solutions with stakeholders.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40"/>
          <p:cNvSpPr txBox="1">
            <a:spLocks noGrp="1"/>
          </p:cNvSpPr>
          <p:nvPr>
            <p:ph type="title"/>
          </p:nvPr>
        </p:nvSpPr>
        <p:spPr>
          <a:xfrm>
            <a:off x="318656" y="263237"/>
            <a:ext cx="8510400" cy="449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Strategic Outlook</a:t>
            </a:r>
            <a:endParaRPr/>
          </a:p>
        </p:txBody>
      </p:sp>
      <p:pic>
        <p:nvPicPr>
          <p:cNvPr id="342" name="Google Shape;342;p40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530" t="11011" r="41747" b="10000"/>
          <a:stretch/>
        </p:blipFill>
        <p:spPr>
          <a:xfrm>
            <a:off x="1602705" y="2093925"/>
            <a:ext cx="1437780" cy="2041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40"/>
          <p:cNvPicPr preferRelativeResize="0">
            <a:picLocks noGrp="1"/>
          </p:cNvPicPr>
          <p:nvPr>
            <p:ph type="pic" idx="3"/>
          </p:nvPr>
        </p:nvPicPr>
        <p:blipFill rotWithShape="1">
          <a:blip r:embed="rId4">
            <a:alphaModFix/>
          </a:blip>
          <a:srcRect l="26549" r="26544"/>
          <a:stretch/>
        </p:blipFill>
        <p:spPr>
          <a:xfrm>
            <a:off x="3107890" y="2093925"/>
            <a:ext cx="1437778" cy="2041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40"/>
          <p:cNvPicPr preferRelativeResize="0">
            <a:picLocks noGrp="1"/>
          </p:cNvPicPr>
          <p:nvPr>
            <p:ph type="pic" idx="4"/>
          </p:nvPr>
        </p:nvPicPr>
        <p:blipFill rotWithShape="1">
          <a:blip r:embed="rId5">
            <a:alphaModFix/>
          </a:blip>
          <a:srcRect l="24341" r="28703"/>
          <a:stretch/>
        </p:blipFill>
        <p:spPr>
          <a:xfrm>
            <a:off x="4615326" y="2093925"/>
            <a:ext cx="1437782" cy="2041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40"/>
          <p:cNvPicPr preferRelativeResize="0">
            <a:picLocks noGrp="1"/>
          </p:cNvPicPr>
          <p:nvPr>
            <p:ph type="pic" idx="5"/>
          </p:nvPr>
        </p:nvPicPr>
        <p:blipFill rotWithShape="1">
          <a:blip r:embed="rId6">
            <a:alphaModFix/>
          </a:blip>
          <a:srcRect l="23589" r="23589"/>
          <a:stretch/>
        </p:blipFill>
        <p:spPr>
          <a:xfrm>
            <a:off x="6113758" y="2093925"/>
            <a:ext cx="1437778" cy="2041517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40"/>
          <p:cNvSpPr txBox="1"/>
          <p:nvPr/>
        </p:nvSpPr>
        <p:spPr>
          <a:xfrm>
            <a:off x="1604431" y="4121118"/>
            <a:ext cx="1436100" cy="408000"/>
          </a:xfrm>
          <a:prstGeom prst="rect">
            <a:avLst/>
          </a:prstGeom>
          <a:solidFill>
            <a:srgbClr val="537494"/>
          </a:solidFill>
          <a:ln>
            <a:noFill/>
          </a:ln>
        </p:spPr>
        <p:txBody>
          <a:bodyPr spcFirstLastPara="1" wrap="square" lIns="85300" tIns="85300" rIns="85300" bIns="853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"/>
              <a:buFont typeface="Arial"/>
              <a:buNone/>
            </a:pPr>
            <a:r>
              <a:rPr lang="en-US" sz="839" b="1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FLOOD</a:t>
            </a:r>
            <a:endParaRPr sz="839" b="1" i="0" u="none" strike="noStrike" cap="none">
              <a:solidFill>
                <a:srgbClr val="FFFF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47" name="Google Shape;347;p40"/>
          <p:cNvSpPr txBox="1"/>
          <p:nvPr/>
        </p:nvSpPr>
        <p:spPr>
          <a:xfrm>
            <a:off x="3107890" y="4121118"/>
            <a:ext cx="1437900" cy="408000"/>
          </a:xfrm>
          <a:prstGeom prst="rect">
            <a:avLst/>
          </a:prstGeom>
          <a:solidFill>
            <a:srgbClr val="76341A"/>
          </a:solidFill>
          <a:ln>
            <a:noFill/>
          </a:ln>
        </p:spPr>
        <p:txBody>
          <a:bodyPr spcFirstLastPara="1" wrap="square" lIns="85300" tIns="85300" rIns="85300" bIns="853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"/>
              <a:buFont typeface="Arial"/>
              <a:buNone/>
            </a:pPr>
            <a:r>
              <a:rPr lang="en-US" sz="839" b="1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DROUGHT</a:t>
            </a:r>
            <a:endParaRPr sz="839" b="1" i="0" u="none" strike="noStrike" cap="none">
              <a:solidFill>
                <a:srgbClr val="FFFF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48" name="Google Shape;348;p40"/>
          <p:cNvSpPr txBox="1"/>
          <p:nvPr/>
        </p:nvSpPr>
        <p:spPr>
          <a:xfrm>
            <a:off x="4615337" y="4121118"/>
            <a:ext cx="1437900" cy="408000"/>
          </a:xfrm>
          <a:prstGeom prst="rect">
            <a:avLst/>
          </a:prstGeom>
          <a:solidFill>
            <a:srgbClr val="6B8036"/>
          </a:solidFill>
          <a:ln>
            <a:noFill/>
          </a:ln>
        </p:spPr>
        <p:txBody>
          <a:bodyPr spcFirstLastPara="1" wrap="square" lIns="85300" tIns="85300" rIns="85300" bIns="853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"/>
              <a:buFont typeface="Arial"/>
              <a:buNone/>
            </a:pPr>
            <a:r>
              <a:rPr lang="en-US" sz="839" b="1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WATER QUALITY</a:t>
            </a:r>
            <a:endParaRPr sz="839" b="1" i="0" u="none" strike="noStrike" cap="none">
              <a:solidFill>
                <a:srgbClr val="FFFF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49" name="Google Shape;349;p40"/>
          <p:cNvSpPr txBox="1"/>
          <p:nvPr/>
        </p:nvSpPr>
        <p:spPr>
          <a:xfrm>
            <a:off x="6113289" y="4121118"/>
            <a:ext cx="1437900" cy="408000"/>
          </a:xfrm>
          <a:prstGeom prst="rect">
            <a:avLst/>
          </a:prstGeom>
          <a:solidFill>
            <a:srgbClr val="4C5653"/>
          </a:solidFill>
          <a:ln>
            <a:noFill/>
          </a:ln>
        </p:spPr>
        <p:txBody>
          <a:bodyPr spcFirstLastPara="1" wrap="square" lIns="85300" tIns="85300" rIns="85300" bIns="853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"/>
              <a:buFont typeface="Arial"/>
              <a:buNone/>
            </a:pPr>
            <a:r>
              <a:rPr lang="en-US" sz="839" b="1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WATER AVAILABILITY</a:t>
            </a:r>
            <a:endParaRPr sz="839" b="1" i="0" u="none" strike="noStrike" cap="none">
              <a:solidFill>
                <a:srgbClr val="FFFF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350" name="Google Shape;350;p40"/>
          <p:cNvSpPr/>
          <p:nvPr/>
        </p:nvSpPr>
        <p:spPr>
          <a:xfrm>
            <a:off x="1211750" y="4311975"/>
            <a:ext cx="6725100" cy="745800"/>
          </a:xfrm>
          <a:prstGeom prst="leftRightArrow">
            <a:avLst>
              <a:gd name="adj1" fmla="val 58428"/>
              <a:gd name="adj2" fmla="val 41276"/>
            </a:avLst>
          </a:prstGeom>
          <a:solidFill>
            <a:srgbClr val="003087"/>
          </a:solidFill>
          <a:ln>
            <a:noFill/>
          </a:ln>
          <a:effectLst>
            <a:outerShdw blurRad="53319" dist="62205" dir="204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85300" tIns="85300" rIns="85300" bIns="85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6"/>
              <a:buFont typeface="Arial"/>
              <a:buNone/>
            </a:pPr>
            <a:r>
              <a:rPr lang="en-US" sz="1306" b="1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Requires and integrated understanding of near- and long-term outlooks and risk</a:t>
            </a:r>
            <a:endParaRPr sz="1306" b="1" i="0" u="none" strike="noStrike" cap="none">
              <a:solidFill>
                <a:srgbClr val="FFFF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1"/>
          <p:cNvSpPr txBox="1">
            <a:spLocks noGrp="1"/>
          </p:cNvSpPr>
          <p:nvPr>
            <p:ph type="subTitle" idx="1"/>
          </p:nvPr>
        </p:nvSpPr>
        <p:spPr>
          <a:xfrm>
            <a:off x="4973663" y="3493322"/>
            <a:ext cx="30213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allison.allen@noaa.gov</a:t>
            </a:r>
            <a:endParaRPr/>
          </a:p>
        </p:txBody>
      </p:sp>
      <p:sp>
        <p:nvSpPr>
          <p:cNvPr id="357" name="Google Shape;357;p41"/>
          <p:cNvSpPr txBox="1">
            <a:spLocks noGrp="1"/>
          </p:cNvSpPr>
          <p:nvPr>
            <p:ph type="subTitle" idx="2"/>
          </p:nvPr>
        </p:nvSpPr>
        <p:spPr>
          <a:xfrm>
            <a:off x="5028094" y="2710463"/>
            <a:ext cx="2915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Allison Allen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of Water Prediction">
  <a:themeElements>
    <a:clrScheme name="Office of Water Prediction">
      <a:dk1>
        <a:srgbClr val="000000"/>
      </a:dk1>
      <a:lt1>
        <a:srgbClr val="FFFFFF"/>
      </a:lt1>
      <a:dk2>
        <a:srgbClr val="1A4B90"/>
      </a:dk2>
      <a:lt2>
        <a:srgbClr val="DBEFF9"/>
      </a:lt2>
      <a:accent1>
        <a:srgbClr val="003087"/>
      </a:accent1>
      <a:accent2>
        <a:srgbClr val="0085CA"/>
      </a:accent2>
      <a:accent3>
        <a:srgbClr val="008998"/>
      </a:accent3>
      <a:accent4>
        <a:srgbClr val="04C0BC"/>
      </a:accent4>
      <a:accent5>
        <a:srgbClr val="4DB778"/>
      </a:accent5>
      <a:accent6>
        <a:srgbClr val="F2B544"/>
      </a:accent6>
      <a:hlink>
        <a:srgbClr val="4FCEFF"/>
      </a:hlink>
      <a:folHlink>
        <a:srgbClr val="625BC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3D0FA3C9C8B840BD4719EDB774EA3E" ma:contentTypeVersion="16" ma:contentTypeDescription="Create a new document." ma:contentTypeScope="" ma:versionID="1f1c26727583353d1f25a3d31e0260fa">
  <xsd:schema xmlns:xsd="http://www.w3.org/2001/XMLSchema" xmlns:xs="http://www.w3.org/2001/XMLSchema" xmlns:p="http://schemas.microsoft.com/office/2006/metadata/properties" xmlns:ns2="35ab31d3-b8fd-4f92-89f3-03c1fb50a733" xmlns:ns3="594dbb9d-4ee2-4cc0-bb5b-217b547981ad" targetNamespace="http://schemas.microsoft.com/office/2006/metadata/properties" ma:root="true" ma:fieldsID="07bedb6e2584ae16e465a399ab99d8b5" ns2:_="" ns3:_="">
    <xsd:import namespace="35ab31d3-b8fd-4f92-89f3-03c1fb50a733"/>
    <xsd:import namespace="594dbb9d-4ee2-4cc0-bb5b-217b547981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ab31d3-b8fd-4f92-89f3-03c1fb50a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42dd458-7308-4bcd-84e5-5a32323ab0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4dbb9d-4ee2-4cc0-bb5b-217b547981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866bf6-b640-4984-a738-718b31ca96a4}" ma:internalName="TaxCatchAll" ma:showField="CatchAllData" ma:web="594dbb9d-4ee2-4cc0-bb5b-217b547981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5ab31d3-b8fd-4f92-89f3-03c1fb50a733">
      <Terms xmlns="http://schemas.microsoft.com/office/infopath/2007/PartnerControls"/>
    </lcf76f155ced4ddcb4097134ff3c332f>
    <TaxCatchAll xmlns="594dbb9d-4ee2-4cc0-bb5b-217b547981ad" xsi:nil="true"/>
  </documentManagement>
</p:properties>
</file>

<file path=customXml/itemProps1.xml><?xml version="1.0" encoding="utf-8"?>
<ds:datastoreItem xmlns:ds="http://schemas.openxmlformats.org/officeDocument/2006/customXml" ds:itemID="{5A712B65-E536-499E-86C0-AD64C8F07566}"/>
</file>

<file path=customXml/itemProps2.xml><?xml version="1.0" encoding="utf-8"?>
<ds:datastoreItem xmlns:ds="http://schemas.openxmlformats.org/officeDocument/2006/customXml" ds:itemID="{EDF1BA37-D01D-49FF-9C78-767ABFDA92DA}"/>
</file>

<file path=customXml/itemProps3.xml><?xml version="1.0" encoding="utf-8"?>
<ds:datastoreItem xmlns:ds="http://schemas.openxmlformats.org/officeDocument/2006/customXml" ds:itemID="{666C9924-9882-454E-A479-DD39D4B23A2D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381</Words>
  <Application>Microsoft Office PowerPoint</Application>
  <PresentationFormat>On-screen Show (16:9)</PresentationFormat>
  <Paragraphs>68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Libre Franklin</vt:lpstr>
      <vt:lpstr>Arial</vt:lpstr>
      <vt:lpstr>Franklin Gothic</vt:lpstr>
      <vt:lpstr>Calibri</vt:lpstr>
      <vt:lpstr>Gill Sans</vt:lpstr>
      <vt:lpstr>Libre Franklin ExtraBold</vt:lpstr>
      <vt:lpstr>Libre Franklin Medium</vt:lpstr>
      <vt:lpstr>Office of Water Prediction</vt:lpstr>
      <vt:lpstr>NWS Support for FIRO</vt:lpstr>
      <vt:lpstr>NWS Water Mission and FIRO Context</vt:lpstr>
      <vt:lpstr>FIRO Stakeholder Engagement</vt:lpstr>
      <vt:lpstr>OWP Transformation and RFC Integration</vt:lpstr>
      <vt:lpstr>Advancing HEFS and NextGen Modeling</vt:lpstr>
      <vt:lpstr>Leveraging Computational Infrastructure</vt:lpstr>
      <vt:lpstr>Research-to-Operations (R2O)</vt:lpstr>
      <vt:lpstr>Strategic Outlook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Cecelia Batterbee</cp:lastModifiedBy>
  <cp:revision>2</cp:revision>
  <dcterms:modified xsi:type="dcterms:W3CDTF">2025-08-04T17:01:01Z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0x0101005A3D0FA3C9C8B840BD4719EDB774EA3E</vt:lpwstr>
  </property>
</Properties>
</file>